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1" r:id="rId1"/>
  </p:sldMasterIdLst>
  <p:notesMasterIdLst>
    <p:notesMasterId r:id="rId33"/>
  </p:notesMasterIdLst>
  <p:sldIdLst>
    <p:sldId id="256" r:id="rId2"/>
    <p:sldId id="258" r:id="rId3"/>
    <p:sldId id="260" r:id="rId4"/>
    <p:sldId id="266" r:id="rId5"/>
    <p:sldId id="264" r:id="rId6"/>
    <p:sldId id="262" r:id="rId7"/>
    <p:sldId id="281" r:id="rId8"/>
    <p:sldId id="282" r:id="rId9"/>
    <p:sldId id="283" r:id="rId10"/>
    <p:sldId id="263" r:id="rId11"/>
    <p:sldId id="267" r:id="rId12"/>
    <p:sldId id="269" r:id="rId13"/>
    <p:sldId id="271" r:id="rId14"/>
    <p:sldId id="273" r:id="rId15"/>
    <p:sldId id="272" r:id="rId16"/>
    <p:sldId id="275" r:id="rId17"/>
    <p:sldId id="279" r:id="rId18"/>
    <p:sldId id="277" r:id="rId19"/>
    <p:sldId id="276" r:id="rId20"/>
    <p:sldId id="280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86" r:id="rId30"/>
    <p:sldId id="294" r:id="rId31"/>
    <p:sldId id="293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8053"/>
    <a:srgbClr val="5BB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01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27BEE-CE59-4F4D-A94D-6F816545AF3F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AD77A-A07B-45AE-B177-2EA179B2F2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92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905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78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38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25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61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564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64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097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932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939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27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2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52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087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13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6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905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34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667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930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AD77A-A07B-45AE-B177-2EA179B2F23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27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72DC-30F3-4BF2-9B94-EDD8C6282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D9777A-C34B-4B9F-B81E-C045A404E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852E02-5E76-4707-93C9-F6838360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A2F2E-79EF-4BEE-8250-5319B943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002359-3375-4AAF-9B18-069643B2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F82E-16F0-4317-AE38-6CB2D6E7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1E749B-6B2C-46BD-A7FF-68C75500C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650D1D-227B-4D53-A0C3-0F4E600D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F6F3EA-F8A5-468E-884F-A166376D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472561-338F-4BD0-8720-FBCBF0A1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4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E467A1-D42F-4150-9B9E-E0B5BD343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A159C9-D898-42B2-9ACF-47EA39E43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C2FC8-643B-4237-8559-3018D093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9787AA-0A37-486B-B4D7-9569E81C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071B8C-C932-4AA0-B876-08519F99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6E76D8-38CB-4405-9D66-696A9C57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50F053-C888-4BC2-96B1-5DF964FE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A44A65-2A15-476A-A2E9-C62828F3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CC844B-6C7C-44A7-871C-FF5925AA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8F0847-6EA3-456E-8CBB-C9E368E0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5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803D2-90A1-4AA6-A180-B58476F5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4BAB12-A129-4D88-BAC7-28AB7B534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493BBD-336D-4139-89A1-B0F1322B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C8AA4-C2E5-43D8-9675-4C59BAEE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D29AD8-56C1-480C-BD43-CC3ED49A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5F9EC2-D8A1-4137-83B7-B93C0D8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ABCF95-0853-4826-AF48-8C8944411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227878-06E7-4326-BAF8-68B73758B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E97B92-D224-49C9-AA55-027B0309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606535-98B3-4F2F-8A9B-036E2CE6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859F14-4D30-432D-BCBD-B8BA8A9D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6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4E56C-E05A-4643-B3CB-79E2FB9E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567E7A-8614-4EEC-9D4A-EF30673FA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C04EE1-FB6B-42B2-9FC5-0508CEB3B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F503B6-DE8F-42C3-9930-B3E7852C5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D8915AC-688F-4F2E-85B9-2B3B7A80D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933B04-8BDD-467A-980E-85D878E7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DED481F-7E7D-477E-9C31-47F71B1D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91F252-9EFE-4F75-B7EF-24D4092D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7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0664D-E5D1-4ACB-9A13-B0AAB228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334703-B56A-4C79-948D-936C41BDB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2B7D0A-B191-4EEE-8007-3F2E1FDD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0C58D6-1317-4A17-94D2-EA0CDA70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65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D9CBB05-5845-436C-B708-6CEDC271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120E1A-99A2-4121-9AF6-E64071CD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0AA305-B5C0-4B08-901F-91A19487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6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746FF0-CEFC-4DA3-8A63-233E993A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43A1E1-B4C3-487B-8D13-4D830FFEA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3D2B88-4F4E-4EAC-ABBC-F4B2C330A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F421F9-1FBB-447C-8553-49143407B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1F82FD-0A66-4AAE-AB18-D2C0C8F9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5D6652-81EE-4132-8075-197D0869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E147F-94A1-4E49-8241-433EE778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607723-32E6-4AFF-9B54-3AD622309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2BAECB-32FA-469D-B2B8-AA8815FB4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A899B5-2C65-4FBD-98B3-5CB82795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B33EB7-DAB0-48C1-8616-2AF68F08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4BCC88-1F7E-4A28-AE38-AE79E8E6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2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95000"/>
              </a:schemeClr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4B908-581C-46DF-AC47-1D1EDFA1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402294-E649-4D12-AF08-BF3036156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CFA592-51E9-4E65-989C-0731ED6D4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12/14/2018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E63A2E-7F9C-4952-89D1-ACCF40986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817A2A-C615-440E-8FE5-2DEED5429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2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jpg"/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www.google.ru/url?sa=i&amp;rct=j&amp;q=&amp;esrc=s&amp;source=images&amp;cd=&amp;cad=rja&amp;uact=8&amp;ved=2ahUKEwjUtuuX2JPfAhXCwosKHT4jBU0QjRx6BAgBEAU&amp;url=https://www.youtube.com/watch?v%3DuO3a0nMS5oo&amp;psig=AOvVaw3E5iPFSdLpoLQkCLqqsfns&amp;ust=1544477221184621" TargetMode="External"/><Relationship Id="rId5" Type="http://schemas.microsoft.com/office/2007/relationships/hdphoto" Target="../media/hdphoto1.wdp"/><Relationship Id="rId10" Type="http://schemas.openxmlformats.org/officeDocument/2006/relationships/image" Target="../media/image14.gif"/><Relationship Id="rId4" Type="http://schemas.openxmlformats.org/officeDocument/2006/relationships/image" Target="../media/image9.png"/><Relationship Id="rId9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jpg"/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www.google.ru/url?sa=i&amp;rct=j&amp;q=&amp;esrc=s&amp;source=images&amp;cd=&amp;cad=rja&amp;uact=8&amp;ved=2ahUKEwjUtuuX2JPfAhXCwosKHT4jBU0QjRx6BAgBEAU&amp;url=https://www.youtube.com/watch?v%3DuO3a0nMS5oo&amp;psig=AOvVaw3E5iPFSdLpoLQkCLqqsfns&amp;ust=1544477221184621" TargetMode="External"/><Relationship Id="rId5" Type="http://schemas.microsoft.com/office/2007/relationships/hdphoto" Target="../media/hdphoto1.wdp"/><Relationship Id="rId10" Type="http://schemas.openxmlformats.org/officeDocument/2006/relationships/image" Target="../media/image14.gif"/><Relationship Id="rId4" Type="http://schemas.openxmlformats.org/officeDocument/2006/relationships/image" Target="../media/image9.png"/><Relationship Id="rId9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mPfTpjtdg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88588C-9B19-49FB-BFB5-4FABBDA4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929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/>
              <a:t>Deep Q-Learning</a:t>
            </a:r>
            <a:endParaRPr lang="ru-RU" sz="80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DCE6F0-A0F4-40D0-9F18-0717A35E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48" y="5735637"/>
            <a:ext cx="2769704" cy="463066"/>
          </a:xfrm>
        </p:spPr>
        <p:txBody>
          <a:bodyPr>
            <a:normAutofit fontScale="92500"/>
          </a:bodyPr>
          <a:lstStyle/>
          <a:p>
            <a:pPr algn="l"/>
            <a:r>
              <a:rPr lang="ru-RU" dirty="0"/>
              <a:t>Кожевников Георгий</a:t>
            </a:r>
          </a:p>
        </p:txBody>
      </p:sp>
    </p:spTree>
    <p:extLst>
      <p:ext uri="{BB962C8B-B14F-4D97-AF65-F5344CB8AC3E}">
        <p14:creationId xmlns:p14="http://schemas.microsoft.com/office/powerpoint/2010/main" val="395925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9D23DBB-55E8-47FE-9D43-57D14FAA965D}"/>
              </a:ext>
            </a:extLst>
          </p:cNvPr>
          <p:cNvSpPr/>
          <p:nvPr/>
        </p:nvSpPr>
        <p:spPr>
          <a:xfrm>
            <a:off x="5696777" y="355616"/>
            <a:ext cx="6413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“</a:t>
            </a:r>
            <a:r>
              <a:rPr lang="ru-RU" sz="2400" dirty="0"/>
              <a:t>Playing</a:t>
            </a:r>
            <a:r>
              <a:rPr lang="en-US" sz="2400" dirty="0"/>
              <a:t> </a:t>
            </a:r>
            <a:r>
              <a:rPr lang="ru-RU" sz="2400" dirty="0"/>
              <a:t>Atari</a:t>
            </a:r>
            <a:r>
              <a:rPr lang="en-US" sz="2400" dirty="0"/>
              <a:t> </a:t>
            </a:r>
            <a:r>
              <a:rPr lang="ru-RU" sz="2400" dirty="0"/>
              <a:t>with</a:t>
            </a:r>
            <a:r>
              <a:rPr lang="en-US" sz="2400" dirty="0"/>
              <a:t> </a:t>
            </a:r>
            <a:r>
              <a:rPr lang="ru-RU" sz="2400" dirty="0"/>
              <a:t>Deep</a:t>
            </a:r>
            <a:r>
              <a:rPr lang="en-US" sz="2400" dirty="0"/>
              <a:t> </a:t>
            </a:r>
            <a:r>
              <a:rPr lang="ru-RU" sz="2400" dirty="0"/>
              <a:t>Reinforcement</a:t>
            </a:r>
            <a:r>
              <a:rPr lang="en-US" sz="2400" dirty="0"/>
              <a:t> </a:t>
            </a:r>
            <a:r>
              <a:rPr lang="ru-RU" sz="2400" dirty="0"/>
              <a:t>Learning</a:t>
            </a:r>
            <a:r>
              <a:rPr lang="en-US" sz="2400" dirty="0"/>
              <a:t>”</a:t>
            </a:r>
          </a:p>
          <a:p>
            <a:r>
              <a:rPr lang="en-US" sz="2400" dirty="0"/>
              <a:t>  Deepmind Technologies, 2013</a:t>
            </a: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6C981350-FEFA-4B0F-A11C-F163FB93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14" y="1856658"/>
            <a:ext cx="9992196" cy="433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1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9D23DBB-55E8-47FE-9D43-57D14FAA965D}"/>
              </a:ext>
            </a:extLst>
          </p:cNvPr>
          <p:cNvSpPr/>
          <p:nvPr/>
        </p:nvSpPr>
        <p:spPr>
          <a:xfrm>
            <a:off x="5698745" y="355616"/>
            <a:ext cx="64137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“</a:t>
            </a:r>
            <a:r>
              <a:rPr lang="ru-RU" sz="2400" dirty="0"/>
              <a:t>Playing</a:t>
            </a:r>
            <a:r>
              <a:rPr lang="en-US" sz="2400" dirty="0"/>
              <a:t> </a:t>
            </a:r>
            <a:r>
              <a:rPr lang="ru-RU" sz="2400" dirty="0"/>
              <a:t>Atari</a:t>
            </a:r>
            <a:r>
              <a:rPr lang="en-US" sz="2400" dirty="0"/>
              <a:t> </a:t>
            </a:r>
            <a:r>
              <a:rPr lang="ru-RU" sz="2400" dirty="0"/>
              <a:t>with</a:t>
            </a:r>
            <a:r>
              <a:rPr lang="en-US" sz="2400" dirty="0"/>
              <a:t> </a:t>
            </a:r>
            <a:r>
              <a:rPr lang="ru-RU" sz="2400" dirty="0"/>
              <a:t>Deep</a:t>
            </a:r>
            <a:r>
              <a:rPr lang="en-US" sz="2400" dirty="0"/>
              <a:t> </a:t>
            </a:r>
            <a:r>
              <a:rPr lang="ru-RU" sz="2400" dirty="0"/>
              <a:t>Reinforcement</a:t>
            </a:r>
            <a:r>
              <a:rPr lang="en-US" sz="2400" dirty="0"/>
              <a:t> </a:t>
            </a:r>
            <a:r>
              <a:rPr lang="ru-RU" sz="2400" dirty="0"/>
              <a:t>Learning</a:t>
            </a:r>
            <a:r>
              <a:rPr lang="en-US" sz="2400" dirty="0"/>
              <a:t>”</a:t>
            </a:r>
          </a:p>
          <a:p>
            <a:r>
              <a:rPr lang="en-US" sz="2400" dirty="0"/>
              <a:t>  Deepmind Technologies, 2013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CF1F7C-64EB-4A9D-BEBC-7DEF9221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13" y="1467877"/>
            <a:ext cx="1612800" cy="1075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6197E3-E6CF-4323-865E-F25504D8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02" y="2168310"/>
            <a:ext cx="1806702" cy="10117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E6D9B6-7FF1-4EA6-ACFA-C1FE6204F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420" y="1862780"/>
            <a:ext cx="1612800" cy="100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08062-0367-46FB-A865-03B25B9F4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158" y="1298159"/>
            <a:ext cx="1164167" cy="11292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52C29AAD-1F85-4C97-9C8A-02381E729A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6" t="22793" r="33748" b="32396"/>
          <a:stretch/>
        </p:blipFill>
        <p:spPr>
          <a:xfrm>
            <a:off x="255536" y="5116401"/>
            <a:ext cx="5840464" cy="1277602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13742BF-15CE-4CEA-8FFD-506F993E3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39" y="3050495"/>
            <a:ext cx="1612801" cy="10222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B273D20-3D75-4EAF-8E1A-6D8BCC320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527" y="2646881"/>
            <a:ext cx="1559688" cy="11892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mage result for quake 3">
            <a:hlinkClick r:id="rId11"/>
            <a:extLst>
              <a:ext uri="{FF2B5EF4-FFF2-40B4-BE49-F238E27FC236}">
                <a16:creationId xmlns:a16="http://schemas.microsoft.com/office/drawing/2014/main" id="{1D2D115C-7F9A-4C71-8893-47FC5E5E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7" y="3241512"/>
            <a:ext cx="1423224" cy="106786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A81833F6-4FB4-4F7B-9520-711BC015DC1D}"/>
              </a:ext>
            </a:extLst>
          </p:cNvPr>
          <p:cNvSpPr/>
          <p:nvPr/>
        </p:nvSpPr>
        <p:spPr>
          <a:xfrm rot="16200000">
            <a:off x="2893854" y="1653174"/>
            <a:ext cx="522095" cy="5882199"/>
          </a:xfrm>
          <a:prstGeom prst="leftBrace">
            <a:avLst>
              <a:gd name="adj1" fmla="val 66895"/>
              <a:gd name="adj2" fmla="val 50312"/>
            </a:avLst>
          </a:prstGeom>
          <a:ln w="349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EB123380-8495-4C76-8748-D18636CCB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7925" y="2473114"/>
            <a:ext cx="1585684" cy="11892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1469B1-2866-4F2D-B1EE-B39B33138787}"/>
              </a:ext>
            </a:extLst>
          </p:cNvPr>
          <p:cNvSpPr txBox="1"/>
          <p:nvPr/>
        </p:nvSpPr>
        <p:spPr>
          <a:xfrm>
            <a:off x="6637470" y="1958409"/>
            <a:ext cx="524940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Особенности: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 качестве состояния окружения используется изображения экрана</a:t>
            </a:r>
            <a:endParaRPr lang="en-US" sz="2400" dirty="0"/>
          </a:p>
          <a:p>
            <a:pPr>
              <a:spcAft>
                <a:spcPts val="1800"/>
              </a:spcAft>
            </a:pPr>
            <a:r>
              <a:rPr lang="ru-RU" sz="2400" dirty="0"/>
              <a:t>Для обработки изображений применяются свёрточные нейронные сети (</a:t>
            </a:r>
            <a:r>
              <a:rPr lang="en-US" sz="2400" dirty="0"/>
              <a:t>CNN).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7534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7114762" cy="1325563"/>
          </a:xfrm>
        </p:spPr>
        <p:txBody>
          <a:bodyPr>
            <a:noAutofit/>
          </a:bodyPr>
          <a:lstStyle/>
          <a:p>
            <a:r>
              <a:rPr lang="ru-RU" sz="5400" b="1" dirty="0"/>
              <a:t>Краткий экскурс в </a:t>
            </a:r>
            <a:r>
              <a:rPr lang="en-US" sz="5400" b="1" dirty="0"/>
              <a:t>CNN</a:t>
            </a:r>
            <a:endParaRPr lang="ru-RU" sz="5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03D09-1C60-4258-86C5-4E3E596C4C65}"/>
              </a:ext>
            </a:extLst>
          </p:cNvPr>
          <p:cNvSpPr txBox="1"/>
          <p:nvPr/>
        </p:nvSpPr>
        <p:spPr>
          <a:xfrm>
            <a:off x="865340" y="1301980"/>
            <a:ext cx="5078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Зачем что-то придумывать?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41AFD3-F603-4BAD-AF21-F0E12382DC74}"/>
              </a:ext>
            </a:extLst>
          </p:cNvPr>
          <p:cNvSpPr txBox="1"/>
          <p:nvPr/>
        </p:nvSpPr>
        <p:spPr>
          <a:xfrm>
            <a:off x="7225747" y="2785078"/>
            <a:ext cx="3414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80 * 80 *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D5D83-7126-40DE-BCB6-7E52F828FFBD}"/>
              </a:ext>
            </a:extLst>
          </p:cNvPr>
          <p:cNvSpPr txBox="1"/>
          <p:nvPr/>
        </p:nvSpPr>
        <p:spPr>
          <a:xfrm>
            <a:off x="865340" y="1924202"/>
            <a:ext cx="7838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Есть же полносвязные нейронные сети!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80124-2450-424C-A56E-7A8DADB2CA3B}"/>
              </a:ext>
            </a:extLst>
          </p:cNvPr>
          <p:cNvSpPr txBox="1"/>
          <p:nvPr/>
        </p:nvSpPr>
        <p:spPr>
          <a:xfrm>
            <a:off x="7210940" y="3438564"/>
            <a:ext cx="385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нейронов в одном слое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0F1E9-5068-435E-A424-42F96C25F080}"/>
              </a:ext>
            </a:extLst>
          </p:cNvPr>
          <p:cNvSpPr txBox="1"/>
          <p:nvPr/>
        </p:nvSpPr>
        <p:spPr>
          <a:xfrm>
            <a:off x="7156535" y="420660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Очень много весов, не учитывается природа данных, не масштабируемо.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9C36D-CF58-44C6-88D3-13DD03DE5D3C}"/>
              </a:ext>
            </a:extLst>
          </p:cNvPr>
          <p:cNvSpPr txBox="1"/>
          <p:nvPr/>
        </p:nvSpPr>
        <p:spPr>
          <a:xfrm>
            <a:off x="7132183" y="195408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Обработаем цветное изображение размером 80х80: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0AB86E3-8931-49C6-ABAC-6D59661A54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4584" t="11" r="4584" b="-12"/>
          <a:stretch/>
        </p:blipFill>
        <p:spPr>
          <a:xfrm>
            <a:off x="1694368" y="3267701"/>
            <a:ext cx="1483621" cy="1435762"/>
          </a:xfrm>
          <a:prstGeom prst="rect">
            <a:avLst/>
          </a:prstGeom>
          <a:effectLst>
            <a:outerShdw blurRad="330200" dist="50800" dir="9660000" sx="96000" sy="96000" algn="ctr" rotWithShape="0">
              <a:srgbClr val="000000">
                <a:alpha val="99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9653040-FB57-4800-996C-7D3583A89E24}"/>
              </a:ext>
            </a:extLst>
          </p:cNvPr>
          <p:cNvCxnSpPr>
            <a:cxnSpLocks/>
          </p:cNvCxnSpPr>
          <p:nvPr/>
        </p:nvCxnSpPr>
        <p:spPr>
          <a:xfrm>
            <a:off x="1694368" y="3038108"/>
            <a:ext cx="1390532" cy="0"/>
          </a:xfrm>
          <a:prstGeom prst="straightConnector1">
            <a:avLst/>
          </a:prstGeom>
          <a:ln w="38100">
            <a:solidFill>
              <a:srgbClr val="35805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BDA99D37-6D2E-4B10-A449-AE6FB50FC317}"/>
              </a:ext>
            </a:extLst>
          </p:cNvPr>
          <p:cNvCxnSpPr>
            <a:cxnSpLocks/>
          </p:cNvCxnSpPr>
          <p:nvPr/>
        </p:nvCxnSpPr>
        <p:spPr>
          <a:xfrm>
            <a:off x="1405823" y="3267701"/>
            <a:ext cx="0" cy="1435762"/>
          </a:xfrm>
          <a:prstGeom prst="straightConnector1">
            <a:avLst/>
          </a:prstGeom>
          <a:ln w="38100">
            <a:solidFill>
              <a:srgbClr val="35805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598BB99-0D47-498E-A8E7-267A002DD49F}"/>
              </a:ext>
            </a:extLst>
          </p:cNvPr>
          <p:cNvSpPr txBox="1"/>
          <p:nvPr/>
        </p:nvSpPr>
        <p:spPr>
          <a:xfrm>
            <a:off x="865340" y="3758319"/>
            <a:ext cx="45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601815-FC9E-4956-A4F0-9DCFD5293498}"/>
              </a:ext>
            </a:extLst>
          </p:cNvPr>
          <p:cNvSpPr txBox="1"/>
          <p:nvPr/>
        </p:nvSpPr>
        <p:spPr>
          <a:xfrm>
            <a:off x="2212500" y="2627543"/>
            <a:ext cx="8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315BF60E-E2CB-4604-95BA-A4FCB5D9E6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584" t="11" r="4584" b="-12"/>
          <a:stretch/>
        </p:blipFill>
        <p:spPr>
          <a:xfrm>
            <a:off x="1846768" y="3420101"/>
            <a:ext cx="1483621" cy="1435762"/>
          </a:xfrm>
          <a:prstGeom prst="rect">
            <a:avLst/>
          </a:prstGeom>
          <a:effectLst>
            <a:outerShdw blurRad="330200" dist="50800" dir="9660000" sx="96000" sy="96000" algn="ctr" rotWithShape="0">
              <a:srgbClr val="000000">
                <a:alpha val="99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54871719-62E6-482B-9187-7D2B795756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84" t="11" r="4584" b="-12"/>
          <a:stretch/>
        </p:blipFill>
        <p:spPr>
          <a:xfrm>
            <a:off x="1999168" y="3572501"/>
            <a:ext cx="1483621" cy="1435762"/>
          </a:xfrm>
          <a:prstGeom prst="rect">
            <a:avLst/>
          </a:prstGeom>
          <a:effectLst>
            <a:outerShdw blurRad="330200" dist="50800" dir="9660000" sx="96000" sy="96000" algn="ctr" rotWithShape="0">
              <a:srgbClr val="000000">
                <a:alpha val="99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F0809D1F-E986-4273-83C0-655B4D11630A}"/>
              </a:ext>
            </a:extLst>
          </p:cNvPr>
          <p:cNvCxnSpPr>
            <a:cxnSpLocks/>
          </p:cNvCxnSpPr>
          <p:nvPr/>
        </p:nvCxnSpPr>
        <p:spPr>
          <a:xfrm>
            <a:off x="3250096" y="3159991"/>
            <a:ext cx="387626" cy="412510"/>
          </a:xfrm>
          <a:prstGeom prst="straightConnector1">
            <a:avLst/>
          </a:prstGeom>
          <a:ln w="38100">
            <a:solidFill>
              <a:srgbClr val="35805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C73B9FF-5C53-491D-BF01-DBFD39AD3820}"/>
              </a:ext>
            </a:extLst>
          </p:cNvPr>
          <p:cNvSpPr txBox="1"/>
          <p:nvPr/>
        </p:nvSpPr>
        <p:spPr>
          <a:xfrm>
            <a:off x="3408556" y="2941683"/>
            <a:ext cx="8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D453E260-0C3E-40DE-9405-D529562A326B}"/>
              </a:ext>
            </a:extLst>
          </p:cNvPr>
          <p:cNvCxnSpPr>
            <a:cxnSpLocks/>
            <a:stCxn id="63" idx="2"/>
          </p:cNvCxnSpPr>
          <p:nvPr/>
        </p:nvCxnSpPr>
        <p:spPr>
          <a:xfrm flipV="1">
            <a:off x="3844756" y="2979760"/>
            <a:ext cx="369846" cy="331255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191762CF-875C-40E4-A315-81F4CBA65CB8}"/>
              </a:ext>
            </a:extLst>
          </p:cNvPr>
          <p:cNvCxnSpPr>
            <a:cxnSpLocks/>
          </p:cNvCxnSpPr>
          <p:nvPr/>
        </p:nvCxnSpPr>
        <p:spPr>
          <a:xfrm>
            <a:off x="3771333" y="4958567"/>
            <a:ext cx="373284" cy="268049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6E397B82-7DB6-4F58-AAB1-E5521ED99228}"/>
              </a:ext>
            </a:extLst>
          </p:cNvPr>
          <p:cNvSpPr/>
          <p:nvPr/>
        </p:nvSpPr>
        <p:spPr>
          <a:xfrm>
            <a:off x="4440105" y="2800129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886EE8F6-0860-4D13-9A2D-2283324D91C1}"/>
              </a:ext>
            </a:extLst>
          </p:cNvPr>
          <p:cNvSpPr/>
          <p:nvPr/>
        </p:nvSpPr>
        <p:spPr>
          <a:xfrm>
            <a:off x="4440105" y="3131184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FE92934-48EC-48EA-8ECF-86B3B0015955}"/>
              </a:ext>
            </a:extLst>
          </p:cNvPr>
          <p:cNvSpPr/>
          <p:nvPr/>
        </p:nvSpPr>
        <p:spPr>
          <a:xfrm>
            <a:off x="4440105" y="3492623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BBA4A507-D38B-4B8B-890E-EADDFC6D74FB}"/>
              </a:ext>
            </a:extLst>
          </p:cNvPr>
          <p:cNvSpPr/>
          <p:nvPr/>
        </p:nvSpPr>
        <p:spPr>
          <a:xfrm>
            <a:off x="4440105" y="3854062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3964ADCB-8412-4C9E-A2EA-BE1DC4DB248D}"/>
              </a:ext>
            </a:extLst>
          </p:cNvPr>
          <p:cNvSpPr/>
          <p:nvPr/>
        </p:nvSpPr>
        <p:spPr>
          <a:xfrm>
            <a:off x="4562652" y="4242668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F86E43D9-E1BE-4633-83A1-1BCBA7326089}"/>
              </a:ext>
            </a:extLst>
          </p:cNvPr>
          <p:cNvSpPr/>
          <p:nvPr/>
        </p:nvSpPr>
        <p:spPr>
          <a:xfrm>
            <a:off x="4562652" y="4443640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034D2946-26BA-4ACB-9CBE-D690A3079C1C}"/>
              </a:ext>
            </a:extLst>
          </p:cNvPr>
          <p:cNvSpPr/>
          <p:nvPr/>
        </p:nvSpPr>
        <p:spPr>
          <a:xfrm>
            <a:off x="4562652" y="4637101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56A68C02-F831-43BF-9A47-996A2D5AD7EB}"/>
              </a:ext>
            </a:extLst>
          </p:cNvPr>
          <p:cNvSpPr/>
          <p:nvPr/>
        </p:nvSpPr>
        <p:spPr>
          <a:xfrm>
            <a:off x="4440105" y="4882077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34EA4B43-C5BF-4B8B-B567-AC566E0CE962}"/>
              </a:ext>
            </a:extLst>
          </p:cNvPr>
          <p:cNvSpPr/>
          <p:nvPr/>
        </p:nvSpPr>
        <p:spPr>
          <a:xfrm>
            <a:off x="4440105" y="5243864"/>
            <a:ext cx="329014" cy="229593"/>
          </a:xfrm>
          <a:prstGeom prst="rect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5E9095F8-E21B-4483-9887-62AB6562BCF8}"/>
              </a:ext>
            </a:extLst>
          </p:cNvPr>
          <p:cNvSpPr txBox="1"/>
          <p:nvPr/>
        </p:nvSpPr>
        <p:spPr>
          <a:xfrm>
            <a:off x="7156535" y="5159320"/>
            <a:ext cx="447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Вероятно, не самый эффективный способ работы с изображениями.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2D22C6F7-D5D1-45AD-BF04-75EF446905D0}"/>
              </a:ext>
            </a:extLst>
          </p:cNvPr>
          <p:cNvCxnSpPr>
            <a:cxnSpLocks/>
          </p:cNvCxnSpPr>
          <p:nvPr/>
        </p:nvCxnSpPr>
        <p:spPr>
          <a:xfrm>
            <a:off x="4769119" y="2922730"/>
            <a:ext cx="712875" cy="0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>
            <a:extLst>
              <a:ext uri="{FF2B5EF4-FFF2-40B4-BE49-F238E27FC236}">
                <a16:creationId xmlns:a16="http://schemas.microsoft.com/office/drawing/2014/main" id="{4781A152-7E89-4209-A300-36DBEBD3630C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769119" y="2914926"/>
            <a:ext cx="712875" cy="275853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2F9003AF-A72A-4AA0-B47F-0238BA8E8F16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769119" y="2914926"/>
            <a:ext cx="712875" cy="545741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>
            <a:extLst>
              <a:ext uri="{FF2B5EF4-FFF2-40B4-BE49-F238E27FC236}">
                <a16:creationId xmlns:a16="http://schemas.microsoft.com/office/drawing/2014/main" id="{547D4A69-DC95-4AAE-8983-3B80D1B07F19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4769119" y="2914926"/>
            <a:ext cx="712875" cy="819837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098A93DB-FC60-4E56-8638-24EFAE09C63D}"/>
              </a:ext>
            </a:extLst>
          </p:cNvPr>
          <p:cNvCxnSpPr>
            <a:cxnSpLocks/>
          </p:cNvCxnSpPr>
          <p:nvPr/>
        </p:nvCxnSpPr>
        <p:spPr>
          <a:xfrm flipV="1">
            <a:off x="4769118" y="2979760"/>
            <a:ext cx="712876" cy="266220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102BDCC8-045F-4BD2-AB09-FE822A863AF7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4769119" y="3184289"/>
            <a:ext cx="712875" cy="61692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>
            <a:extLst>
              <a:ext uri="{FF2B5EF4-FFF2-40B4-BE49-F238E27FC236}">
                <a16:creationId xmlns:a16="http://schemas.microsoft.com/office/drawing/2014/main" id="{37D0885C-7125-4BDE-BAB6-D75792247166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4769119" y="3245981"/>
            <a:ext cx="698052" cy="214686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F487EAB2-56C3-4670-8407-6B684A49D22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4769119" y="3245981"/>
            <a:ext cx="698052" cy="449068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>
            <a:extLst>
              <a:ext uri="{FF2B5EF4-FFF2-40B4-BE49-F238E27FC236}">
                <a16:creationId xmlns:a16="http://schemas.microsoft.com/office/drawing/2014/main" id="{D91730AA-D3F3-426E-BF1B-3FEF7027BE3A}"/>
              </a:ext>
            </a:extLst>
          </p:cNvPr>
          <p:cNvCxnSpPr>
            <a:cxnSpLocks/>
          </p:cNvCxnSpPr>
          <p:nvPr/>
        </p:nvCxnSpPr>
        <p:spPr>
          <a:xfrm flipV="1">
            <a:off x="4769119" y="2941683"/>
            <a:ext cx="712875" cy="665736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>
            <a:extLst>
              <a:ext uri="{FF2B5EF4-FFF2-40B4-BE49-F238E27FC236}">
                <a16:creationId xmlns:a16="http://schemas.microsoft.com/office/drawing/2014/main" id="{6DB7E31F-1B12-441E-8D66-A90A67744367}"/>
              </a:ext>
            </a:extLst>
          </p:cNvPr>
          <p:cNvCxnSpPr>
            <a:cxnSpLocks/>
          </p:cNvCxnSpPr>
          <p:nvPr/>
        </p:nvCxnSpPr>
        <p:spPr>
          <a:xfrm flipV="1">
            <a:off x="4769119" y="3215135"/>
            <a:ext cx="712875" cy="392284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единительная линия 168">
            <a:extLst>
              <a:ext uri="{FF2B5EF4-FFF2-40B4-BE49-F238E27FC236}">
                <a16:creationId xmlns:a16="http://schemas.microsoft.com/office/drawing/2014/main" id="{98DA21CB-C031-47A2-A791-10BABB35C5DE}"/>
              </a:ext>
            </a:extLst>
          </p:cNvPr>
          <p:cNvCxnSpPr>
            <a:cxnSpLocks/>
          </p:cNvCxnSpPr>
          <p:nvPr/>
        </p:nvCxnSpPr>
        <p:spPr>
          <a:xfrm flipV="1">
            <a:off x="4769119" y="3460667"/>
            <a:ext cx="712875" cy="146752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единительная линия 170">
            <a:extLst>
              <a:ext uri="{FF2B5EF4-FFF2-40B4-BE49-F238E27FC236}">
                <a16:creationId xmlns:a16="http://schemas.microsoft.com/office/drawing/2014/main" id="{3C9CFA4A-D6CC-4599-AF5F-F71FCF23B0FC}"/>
              </a:ext>
            </a:extLst>
          </p:cNvPr>
          <p:cNvCxnSpPr>
            <a:cxnSpLocks/>
          </p:cNvCxnSpPr>
          <p:nvPr/>
        </p:nvCxnSpPr>
        <p:spPr>
          <a:xfrm>
            <a:off x="4769119" y="3607419"/>
            <a:ext cx="712875" cy="114797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единительная линия 172">
            <a:extLst>
              <a:ext uri="{FF2B5EF4-FFF2-40B4-BE49-F238E27FC236}">
                <a16:creationId xmlns:a16="http://schemas.microsoft.com/office/drawing/2014/main" id="{3E9D99B2-3C2E-4CB1-AE2D-2401A085586E}"/>
              </a:ext>
            </a:extLst>
          </p:cNvPr>
          <p:cNvCxnSpPr>
            <a:cxnSpLocks/>
          </p:cNvCxnSpPr>
          <p:nvPr/>
        </p:nvCxnSpPr>
        <p:spPr>
          <a:xfrm flipV="1">
            <a:off x="4769119" y="2941683"/>
            <a:ext cx="712875" cy="1036629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>
            <a:extLst>
              <a:ext uri="{FF2B5EF4-FFF2-40B4-BE49-F238E27FC236}">
                <a16:creationId xmlns:a16="http://schemas.microsoft.com/office/drawing/2014/main" id="{C3A4B6A2-3204-4F83-B25C-5601A9D0612A}"/>
              </a:ext>
            </a:extLst>
          </p:cNvPr>
          <p:cNvCxnSpPr>
            <a:cxnSpLocks/>
          </p:cNvCxnSpPr>
          <p:nvPr/>
        </p:nvCxnSpPr>
        <p:spPr>
          <a:xfrm flipV="1">
            <a:off x="4769119" y="3215135"/>
            <a:ext cx="712875" cy="763177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единительная линия 176">
            <a:extLst>
              <a:ext uri="{FF2B5EF4-FFF2-40B4-BE49-F238E27FC236}">
                <a16:creationId xmlns:a16="http://schemas.microsoft.com/office/drawing/2014/main" id="{4096FB13-23D8-4892-835A-42BF40C74FC2}"/>
              </a:ext>
            </a:extLst>
          </p:cNvPr>
          <p:cNvCxnSpPr>
            <a:cxnSpLocks/>
          </p:cNvCxnSpPr>
          <p:nvPr/>
        </p:nvCxnSpPr>
        <p:spPr>
          <a:xfrm flipV="1">
            <a:off x="4769119" y="3459997"/>
            <a:ext cx="698052" cy="518315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>
            <a:extLst>
              <a:ext uri="{FF2B5EF4-FFF2-40B4-BE49-F238E27FC236}">
                <a16:creationId xmlns:a16="http://schemas.microsoft.com/office/drawing/2014/main" id="{AB336D23-73E4-4C17-B768-3754B44DDAB3}"/>
              </a:ext>
            </a:extLst>
          </p:cNvPr>
          <p:cNvCxnSpPr>
            <a:cxnSpLocks/>
          </p:cNvCxnSpPr>
          <p:nvPr/>
        </p:nvCxnSpPr>
        <p:spPr>
          <a:xfrm flipV="1">
            <a:off x="4769119" y="3734763"/>
            <a:ext cx="698052" cy="243549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>
            <a:extLst>
              <a:ext uri="{FF2B5EF4-FFF2-40B4-BE49-F238E27FC236}">
                <a16:creationId xmlns:a16="http://schemas.microsoft.com/office/drawing/2014/main" id="{7693191D-E013-4C04-A1DB-72B28BEB3A56}"/>
              </a:ext>
            </a:extLst>
          </p:cNvPr>
          <p:cNvCxnSpPr>
            <a:cxnSpLocks/>
          </p:cNvCxnSpPr>
          <p:nvPr/>
        </p:nvCxnSpPr>
        <p:spPr>
          <a:xfrm>
            <a:off x="4769119" y="3978312"/>
            <a:ext cx="712875" cy="252853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>
            <a:extLst>
              <a:ext uri="{FF2B5EF4-FFF2-40B4-BE49-F238E27FC236}">
                <a16:creationId xmlns:a16="http://schemas.microsoft.com/office/drawing/2014/main" id="{80AA1010-E83E-4DBD-AF0B-D1941810046F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4769119" y="3968859"/>
            <a:ext cx="627829" cy="524612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>
            <a:extLst>
              <a:ext uri="{FF2B5EF4-FFF2-40B4-BE49-F238E27FC236}">
                <a16:creationId xmlns:a16="http://schemas.microsoft.com/office/drawing/2014/main" id="{1B06507C-3097-41D1-AD42-81D14BD100D8}"/>
              </a:ext>
            </a:extLst>
          </p:cNvPr>
          <p:cNvCxnSpPr>
            <a:cxnSpLocks/>
          </p:cNvCxnSpPr>
          <p:nvPr/>
        </p:nvCxnSpPr>
        <p:spPr>
          <a:xfrm>
            <a:off x="4761708" y="3643710"/>
            <a:ext cx="712875" cy="252853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Овал 188">
            <a:extLst>
              <a:ext uri="{FF2B5EF4-FFF2-40B4-BE49-F238E27FC236}">
                <a16:creationId xmlns:a16="http://schemas.microsoft.com/office/drawing/2014/main" id="{5B832D14-3075-4DF9-889A-1D5D25697AA2}"/>
              </a:ext>
            </a:extLst>
          </p:cNvPr>
          <p:cNvSpPr/>
          <p:nvPr/>
        </p:nvSpPr>
        <p:spPr>
          <a:xfrm rot="7543787">
            <a:off x="5558749" y="4037459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Овал 189">
            <a:extLst>
              <a:ext uri="{FF2B5EF4-FFF2-40B4-BE49-F238E27FC236}">
                <a16:creationId xmlns:a16="http://schemas.microsoft.com/office/drawing/2014/main" id="{55A8ED1D-801D-4827-99A2-71B6F67B0D6A}"/>
              </a:ext>
            </a:extLst>
          </p:cNvPr>
          <p:cNvSpPr/>
          <p:nvPr/>
        </p:nvSpPr>
        <p:spPr>
          <a:xfrm rot="7543787">
            <a:off x="5769049" y="4040603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>
            <a:extLst>
              <a:ext uri="{FF2B5EF4-FFF2-40B4-BE49-F238E27FC236}">
                <a16:creationId xmlns:a16="http://schemas.microsoft.com/office/drawing/2014/main" id="{E65B9429-3F58-4BF0-BCB7-BD93C1224FF3}"/>
              </a:ext>
            </a:extLst>
          </p:cNvPr>
          <p:cNvSpPr/>
          <p:nvPr/>
        </p:nvSpPr>
        <p:spPr>
          <a:xfrm rot="7543787">
            <a:off x="5960839" y="4037458"/>
            <a:ext cx="83919" cy="83919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2" name="Прямая соединительная линия 191">
            <a:extLst>
              <a:ext uri="{FF2B5EF4-FFF2-40B4-BE49-F238E27FC236}">
                <a16:creationId xmlns:a16="http://schemas.microsoft.com/office/drawing/2014/main" id="{756753E5-5AEA-45DF-B420-9F772CEF1FEC}"/>
              </a:ext>
            </a:extLst>
          </p:cNvPr>
          <p:cNvCxnSpPr>
            <a:cxnSpLocks/>
          </p:cNvCxnSpPr>
          <p:nvPr/>
        </p:nvCxnSpPr>
        <p:spPr>
          <a:xfrm>
            <a:off x="4684073" y="4980933"/>
            <a:ext cx="712875" cy="0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>
            <a:extLst>
              <a:ext uri="{FF2B5EF4-FFF2-40B4-BE49-F238E27FC236}">
                <a16:creationId xmlns:a16="http://schemas.microsoft.com/office/drawing/2014/main" id="{9D6B5F91-75BE-4097-8A82-1FE764885365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4769119" y="4996874"/>
            <a:ext cx="627829" cy="372875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>
            <a:extLst>
              <a:ext uri="{FF2B5EF4-FFF2-40B4-BE49-F238E27FC236}">
                <a16:creationId xmlns:a16="http://schemas.microsoft.com/office/drawing/2014/main" id="{536E85D7-C5AD-46F1-8572-9F7DF722B073}"/>
              </a:ext>
            </a:extLst>
          </p:cNvPr>
          <p:cNvCxnSpPr>
            <a:cxnSpLocks/>
          </p:cNvCxnSpPr>
          <p:nvPr/>
        </p:nvCxnSpPr>
        <p:spPr>
          <a:xfrm>
            <a:off x="4684073" y="5353463"/>
            <a:ext cx="712875" cy="0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Прямая соединительная линия 197">
            <a:extLst>
              <a:ext uri="{FF2B5EF4-FFF2-40B4-BE49-F238E27FC236}">
                <a16:creationId xmlns:a16="http://schemas.microsoft.com/office/drawing/2014/main" id="{24F57C7B-756B-4435-95A7-31470BD6AB06}"/>
              </a:ext>
            </a:extLst>
          </p:cNvPr>
          <p:cNvCxnSpPr>
            <a:cxnSpLocks/>
          </p:cNvCxnSpPr>
          <p:nvPr/>
        </p:nvCxnSpPr>
        <p:spPr>
          <a:xfrm flipV="1">
            <a:off x="4694290" y="5008263"/>
            <a:ext cx="702658" cy="345200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Прямая соединительная линия 199">
            <a:extLst>
              <a:ext uri="{FF2B5EF4-FFF2-40B4-BE49-F238E27FC236}">
                <a16:creationId xmlns:a16="http://schemas.microsoft.com/office/drawing/2014/main" id="{A2568B88-91C1-40A3-A88B-FB3CACAEDD5C}"/>
              </a:ext>
            </a:extLst>
          </p:cNvPr>
          <p:cNvCxnSpPr>
            <a:cxnSpLocks/>
          </p:cNvCxnSpPr>
          <p:nvPr/>
        </p:nvCxnSpPr>
        <p:spPr>
          <a:xfrm flipV="1">
            <a:off x="4754296" y="4721020"/>
            <a:ext cx="712875" cy="275853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E2B17168-F03A-4D2A-B33E-9C6C3195C691}"/>
              </a:ext>
            </a:extLst>
          </p:cNvPr>
          <p:cNvCxnSpPr>
            <a:cxnSpLocks/>
          </p:cNvCxnSpPr>
          <p:nvPr/>
        </p:nvCxnSpPr>
        <p:spPr>
          <a:xfrm flipV="1">
            <a:off x="4726595" y="4721020"/>
            <a:ext cx="740576" cy="648729"/>
          </a:xfrm>
          <a:prstGeom prst="line">
            <a:avLst/>
          </a:prstGeom>
          <a:ln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00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8A5C4E-EF55-4BE7-B0DA-78DAF5CF0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307" y="2283027"/>
            <a:ext cx="6298986" cy="2615671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7114762" cy="1325563"/>
          </a:xfrm>
        </p:spPr>
        <p:txBody>
          <a:bodyPr>
            <a:noAutofit/>
          </a:bodyPr>
          <a:lstStyle/>
          <a:p>
            <a:r>
              <a:rPr lang="ru-RU" sz="5400" b="1" dirty="0"/>
              <a:t>Краткий экскурс в </a:t>
            </a:r>
            <a:r>
              <a:rPr lang="en-US" sz="5400" b="1" dirty="0"/>
              <a:t>CNN</a:t>
            </a:r>
            <a:endParaRPr lang="ru-RU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29330-F2DF-4D74-A8E9-FD342FCAC9BE}"/>
              </a:ext>
            </a:extLst>
          </p:cNvPr>
          <p:cNvSpPr txBox="1"/>
          <p:nvPr/>
        </p:nvSpPr>
        <p:spPr>
          <a:xfrm>
            <a:off x="865339" y="1301980"/>
            <a:ext cx="840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Будем использовать знания об изображениях.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D9B32-D6AD-43CE-864E-99AD3204FA69}"/>
              </a:ext>
            </a:extLst>
          </p:cNvPr>
          <p:cNvSpPr txBox="1"/>
          <p:nvPr/>
        </p:nvSpPr>
        <p:spPr>
          <a:xfrm>
            <a:off x="6879197" y="2283027"/>
            <a:ext cx="50904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Используем свёртки для нахождения особенностей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Используем сразу много разных свёрток, чтобы замечать разные паттерны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Будем передавать в каждый нейрон слоя не весь вход, а только часть, локально соответствующую этому нейрону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6020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7114762" cy="1325563"/>
          </a:xfrm>
        </p:spPr>
        <p:txBody>
          <a:bodyPr>
            <a:noAutofit/>
          </a:bodyPr>
          <a:lstStyle/>
          <a:p>
            <a:r>
              <a:rPr lang="ru-RU" sz="5400" b="1" dirty="0"/>
              <a:t>Краткий экскурс в </a:t>
            </a:r>
            <a:r>
              <a:rPr lang="en-US" sz="5400" b="1" dirty="0"/>
              <a:t>CNN</a:t>
            </a:r>
            <a:endParaRPr lang="ru-RU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FBD52-3FF7-428F-A56E-187E517E5F95}"/>
              </a:ext>
            </a:extLst>
          </p:cNvPr>
          <p:cNvSpPr txBox="1"/>
          <p:nvPr/>
        </p:nvSpPr>
        <p:spPr>
          <a:xfrm>
            <a:off x="865339" y="1301980"/>
            <a:ext cx="840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общем случае, работаем с объёмами: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ED375E-BCF2-433A-87E7-F4A5BB3F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2224295"/>
            <a:ext cx="4597546" cy="3230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38ED2-9E9C-48A3-B992-CE2C1F6FC482}"/>
              </a:ext>
            </a:extLst>
          </p:cNvPr>
          <p:cNvSpPr txBox="1"/>
          <p:nvPr/>
        </p:nvSpPr>
        <p:spPr>
          <a:xfrm>
            <a:off x="6306754" y="2098581"/>
            <a:ext cx="5347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Каждый нейрон свёрточного слоя обрабатывает какой-то </a:t>
            </a:r>
            <a:r>
              <a:rPr lang="ru-RU" sz="2400" b="1" dirty="0"/>
              <a:t>объём</a:t>
            </a:r>
            <a:r>
              <a:rPr lang="ru-RU" sz="2400" dirty="0"/>
              <a:t> входа: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784D84-90C1-464F-BE17-DFE6E268F792}"/>
              </a:ext>
            </a:extLst>
          </p:cNvPr>
          <p:cNvSpPr txBox="1"/>
          <p:nvPr/>
        </p:nvSpPr>
        <p:spPr>
          <a:xfrm>
            <a:off x="6580662" y="3036919"/>
            <a:ext cx="4597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данном случае, если размер фильтра 5, каждый нейрон слоя получает на вход </a:t>
            </a:r>
          </a:p>
          <a:p>
            <a:r>
              <a:rPr lang="ru-RU" sz="2000" dirty="0"/>
              <a:t>5 * 5 * 3 значений.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E1B69-2842-4CA4-BCA4-29679B3A1E5A}"/>
              </a:ext>
            </a:extLst>
          </p:cNvPr>
          <p:cNvSpPr txBox="1"/>
          <p:nvPr/>
        </p:nvSpPr>
        <p:spPr>
          <a:xfrm>
            <a:off x="6306754" y="4159924"/>
            <a:ext cx="558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Сам свётрочный слой так же объёмный.</a:t>
            </a:r>
          </a:p>
          <a:p>
            <a:r>
              <a:rPr lang="ru-RU" sz="2400" dirty="0"/>
              <a:t>В данном случае, 5 нейронов в глубину.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997F7-2D6D-4A20-87BE-E27E5AF4420A}"/>
              </a:ext>
            </a:extLst>
          </p:cNvPr>
          <p:cNvSpPr txBox="1"/>
          <p:nvPr/>
        </p:nvSpPr>
        <p:spPr>
          <a:xfrm>
            <a:off x="6306754" y="5282928"/>
            <a:ext cx="569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Весами являются коэффициенты свёрток.</a:t>
            </a:r>
          </a:p>
        </p:txBody>
      </p:sp>
    </p:spTree>
    <p:extLst>
      <p:ext uri="{BB962C8B-B14F-4D97-AF65-F5344CB8AC3E}">
        <p14:creationId xmlns:p14="http://schemas.microsoft.com/office/powerpoint/2010/main" val="177899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7114762" cy="1325563"/>
          </a:xfrm>
        </p:spPr>
        <p:txBody>
          <a:bodyPr>
            <a:noAutofit/>
          </a:bodyPr>
          <a:lstStyle/>
          <a:p>
            <a:r>
              <a:rPr lang="ru-RU" sz="5400" b="1" dirty="0"/>
              <a:t>Краткий экскурс в </a:t>
            </a:r>
            <a:r>
              <a:rPr lang="en-US" sz="5400" b="1" dirty="0"/>
              <a:t>CNN</a:t>
            </a:r>
            <a:endParaRPr lang="ru-RU" sz="5400" b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1BB973-3973-44E8-A91A-D09745591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8" y="2225537"/>
            <a:ext cx="4821244" cy="2750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59FC75-7EBC-40A0-92FF-6B57DB37CB90}"/>
              </a:ext>
            </a:extLst>
          </p:cNvPr>
          <p:cNvSpPr txBox="1"/>
          <p:nvPr/>
        </p:nvSpPr>
        <p:spPr>
          <a:xfrm>
            <a:off x="864848" y="1296873"/>
            <a:ext cx="5698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3200" dirty="0"/>
              <a:t>Идея нейрона остаётся той же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F174E-2B5A-482E-A261-A90A1AA6921A}"/>
              </a:ext>
            </a:extLst>
          </p:cNvPr>
          <p:cNvSpPr txBox="1"/>
          <p:nvPr/>
        </p:nvSpPr>
        <p:spPr>
          <a:xfrm>
            <a:off x="6293125" y="1961000"/>
            <a:ext cx="52760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ru-RU" sz="2000" dirty="0"/>
              <a:t>Каждый нейрон свёрточного слоя на вход получает значения соответствующей части предыдущего слоя.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ru-RU" sz="2000" dirty="0"/>
              <a:t>Нейрон взвешивает значения и суммирует их, прибавив сдвиг.</a:t>
            </a:r>
          </a:p>
          <a:p>
            <a:pPr marL="342900" indent="-342900">
              <a:buAutoNum type="arabicPeriod"/>
            </a:pPr>
            <a:r>
              <a:rPr lang="ru-RU" sz="2000" dirty="0"/>
              <a:t>Пропустив через функцию активации полученное значение, передаёт дальше.</a:t>
            </a:r>
          </a:p>
          <a:p>
            <a:endParaRPr lang="ru-RU" sz="2000" b="1" dirty="0"/>
          </a:p>
          <a:p>
            <a:r>
              <a:rPr lang="ru-RU" sz="2000" b="1" dirty="0"/>
              <a:t>Можем применить для обучения сети метод обратного распространения ошибки.</a:t>
            </a:r>
          </a:p>
        </p:txBody>
      </p:sp>
    </p:spTree>
    <p:extLst>
      <p:ext uri="{BB962C8B-B14F-4D97-AF65-F5344CB8AC3E}">
        <p14:creationId xmlns:p14="http://schemas.microsoft.com/office/powerpoint/2010/main" val="288948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7114762" cy="1325563"/>
          </a:xfrm>
        </p:spPr>
        <p:txBody>
          <a:bodyPr>
            <a:noAutofit/>
          </a:bodyPr>
          <a:lstStyle/>
          <a:p>
            <a:r>
              <a:rPr lang="ru-RU" sz="5400" b="1" dirty="0"/>
              <a:t>Краткий экскурс в </a:t>
            </a:r>
            <a:r>
              <a:rPr lang="en-US" sz="5400" b="1" dirty="0"/>
              <a:t>CNN</a:t>
            </a:r>
            <a:endParaRPr lang="ru-RU" sz="5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E95AC6-857D-47F4-A4A9-06E446BF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79" y="1840021"/>
            <a:ext cx="6847463" cy="258044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46E415-0D62-48AD-94EF-5A4459E6B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71" y="1840021"/>
            <a:ext cx="3790950" cy="25804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AA0BC5-F932-41E1-AFB9-2AECE18F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697" y="4420469"/>
            <a:ext cx="4108624" cy="2035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6D741-626F-4BC2-8FE9-6A61CEA80DCE}"/>
              </a:ext>
            </a:extLst>
          </p:cNvPr>
          <p:cNvSpPr txBox="1"/>
          <p:nvPr/>
        </p:nvSpPr>
        <p:spPr>
          <a:xfrm>
            <a:off x="776678" y="1172287"/>
            <a:ext cx="6847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Обратное распространение ошибки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1582EB-12B0-4788-8F2D-87ABB629A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50" y="4420469"/>
            <a:ext cx="6530247" cy="20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3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CF1F7C-64EB-4A9D-BEBC-7DEF9221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13" y="1467877"/>
            <a:ext cx="1612800" cy="10752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6197E3-E6CF-4323-865E-F25504D81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802" y="2168310"/>
            <a:ext cx="1806702" cy="101175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E6D9B6-7FF1-4EA6-ACFA-C1FE6204F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420" y="1862780"/>
            <a:ext cx="1612800" cy="1008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308062-0367-46FB-A865-03B25B9F4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158" y="1298159"/>
            <a:ext cx="1164167" cy="11292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52C29AAD-1F85-4C97-9C8A-02381E729A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46" t="22793" r="33748" b="32396"/>
          <a:stretch/>
        </p:blipFill>
        <p:spPr>
          <a:xfrm>
            <a:off x="255536" y="5116401"/>
            <a:ext cx="5840464" cy="1277602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313742BF-15CE-4CEA-8FFD-506F993E3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839" y="3050495"/>
            <a:ext cx="1612801" cy="10222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B273D20-3D75-4EAF-8E1A-6D8BCC320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527" y="2646881"/>
            <a:ext cx="1559688" cy="11892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mage result for quake 3">
            <a:hlinkClick r:id="rId11"/>
            <a:extLst>
              <a:ext uri="{FF2B5EF4-FFF2-40B4-BE49-F238E27FC236}">
                <a16:creationId xmlns:a16="http://schemas.microsoft.com/office/drawing/2014/main" id="{1D2D115C-7F9A-4C71-8893-47FC5E5E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7" y="3241512"/>
            <a:ext cx="1423224" cy="106786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Левая фигурная скобка 56">
            <a:extLst>
              <a:ext uri="{FF2B5EF4-FFF2-40B4-BE49-F238E27FC236}">
                <a16:creationId xmlns:a16="http://schemas.microsoft.com/office/drawing/2014/main" id="{A81833F6-4FB4-4F7B-9520-711BC015DC1D}"/>
              </a:ext>
            </a:extLst>
          </p:cNvPr>
          <p:cNvSpPr/>
          <p:nvPr/>
        </p:nvSpPr>
        <p:spPr>
          <a:xfrm rot="16200000">
            <a:off x="2893854" y="1653174"/>
            <a:ext cx="522095" cy="5882199"/>
          </a:xfrm>
          <a:prstGeom prst="leftBrace">
            <a:avLst>
              <a:gd name="adj1" fmla="val 66895"/>
              <a:gd name="adj2" fmla="val 50312"/>
            </a:avLst>
          </a:prstGeom>
          <a:ln w="349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EB123380-8495-4C76-8748-D18636CCB3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07925" y="2473114"/>
            <a:ext cx="1585684" cy="11892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6E799A-8674-4F04-B9BC-F5B2C62B4C86}"/>
              </a:ext>
            </a:extLst>
          </p:cNvPr>
          <p:cNvSpPr txBox="1"/>
          <p:nvPr/>
        </p:nvSpPr>
        <p:spPr>
          <a:xfrm>
            <a:off x="6627531" y="1495489"/>
            <a:ext cx="524940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Особенности: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 качестве состояния окружения используется изображения экрана</a:t>
            </a:r>
          </a:p>
          <a:p>
            <a:pPr>
              <a:spcAft>
                <a:spcPts val="1800"/>
              </a:spcAft>
            </a:pPr>
            <a:r>
              <a:rPr lang="ru-RU" sz="2400" dirty="0"/>
              <a:t>Для обработки изображений применяются свёрточные нейронные сети (</a:t>
            </a:r>
            <a:r>
              <a:rPr lang="en-US" sz="2400" dirty="0"/>
              <a:t>CNN).</a:t>
            </a:r>
            <a:endParaRPr lang="ru-RU" sz="2400" dirty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100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980867-BAEF-4289-8AF1-31159D48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57" y="1769321"/>
            <a:ext cx="4762810" cy="25318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2DA352-647D-4B6A-BE39-C354C447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57" y="5066845"/>
            <a:ext cx="7239000" cy="1200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E465FD-55AC-4605-BE13-7C6EDC63EA8C}"/>
              </a:ext>
            </a:extLst>
          </p:cNvPr>
          <p:cNvSpPr txBox="1"/>
          <p:nvPr/>
        </p:nvSpPr>
        <p:spPr>
          <a:xfrm>
            <a:off x="6627531" y="1495489"/>
            <a:ext cx="5249408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dirty="0"/>
              <a:t>Особенности: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 качестве состояния окружения используется изображения экрана</a:t>
            </a:r>
            <a:endParaRPr lang="en-US" sz="2400" dirty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Используем несколько последовательных кадров как вход</a:t>
            </a:r>
          </a:p>
          <a:p>
            <a:pPr>
              <a:spcAft>
                <a:spcPts val="1800"/>
              </a:spcAft>
            </a:pPr>
            <a:r>
              <a:rPr lang="ru-RU" sz="2400" dirty="0"/>
              <a:t>Таким образом, передаём информацию о движении объектов.</a:t>
            </a:r>
            <a:endParaRPr lang="en-US" sz="2400" dirty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8733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9D23DBB-55E8-47FE-9D43-57D14FAA965D}"/>
              </a:ext>
            </a:extLst>
          </p:cNvPr>
          <p:cNvSpPr/>
          <p:nvPr/>
        </p:nvSpPr>
        <p:spPr>
          <a:xfrm>
            <a:off x="776908" y="1214676"/>
            <a:ext cx="367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Архитектура</a:t>
            </a:r>
            <a:endParaRPr lang="en-US" sz="3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D33BBC-DBD8-45DA-BD55-EF639C1F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19337"/>
            <a:ext cx="11430000" cy="2219325"/>
          </a:xfrm>
          <a:prstGeom prst="rect">
            <a:avLst/>
          </a:prstGeom>
        </p:spPr>
      </p:pic>
      <p:sp>
        <p:nvSpPr>
          <p:cNvPr id="18" name="Левая фигурная скобка 17">
            <a:extLst>
              <a:ext uri="{FF2B5EF4-FFF2-40B4-BE49-F238E27FC236}">
                <a16:creationId xmlns:a16="http://schemas.microsoft.com/office/drawing/2014/main" id="{6626BC4F-3EBA-43B5-BC66-53B4A1CF8B6D}"/>
              </a:ext>
            </a:extLst>
          </p:cNvPr>
          <p:cNvSpPr/>
          <p:nvPr/>
        </p:nvSpPr>
        <p:spPr>
          <a:xfrm rot="16200000">
            <a:off x="1928103" y="2618925"/>
            <a:ext cx="522095" cy="3950696"/>
          </a:xfrm>
          <a:prstGeom prst="leftBrace">
            <a:avLst>
              <a:gd name="adj1" fmla="val 66895"/>
              <a:gd name="adj2" fmla="val 50312"/>
            </a:avLst>
          </a:prstGeom>
          <a:ln w="349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Левая фигурная скобка 18">
            <a:extLst>
              <a:ext uri="{FF2B5EF4-FFF2-40B4-BE49-F238E27FC236}">
                <a16:creationId xmlns:a16="http://schemas.microsoft.com/office/drawing/2014/main" id="{996B0296-701C-456C-B9D8-45AEF8030DF2}"/>
              </a:ext>
            </a:extLst>
          </p:cNvPr>
          <p:cNvSpPr/>
          <p:nvPr/>
        </p:nvSpPr>
        <p:spPr>
          <a:xfrm rot="16200000">
            <a:off x="6553112" y="2879973"/>
            <a:ext cx="522095" cy="3950696"/>
          </a:xfrm>
          <a:prstGeom prst="leftBrace">
            <a:avLst>
              <a:gd name="adj1" fmla="val 66895"/>
              <a:gd name="adj2" fmla="val 50312"/>
            </a:avLst>
          </a:prstGeom>
          <a:ln w="349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Левая фигурная скобка 19">
            <a:extLst>
              <a:ext uri="{FF2B5EF4-FFF2-40B4-BE49-F238E27FC236}">
                <a16:creationId xmlns:a16="http://schemas.microsoft.com/office/drawing/2014/main" id="{FF5E32A4-66CC-4D38-BA11-5634B9D33AA6}"/>
              </a:ext>
            </a:extLst>
          </p:cNvPr>
          <p:cNvSpPr/>
          <p:nvPr/>
        </p:nvSpPr>
        <p:spPr>
          <a:xfrm rot="16200000">
            <a:off x="10171415" y="3392490"/>
            <a:ext cx="522095" cy="2757074"/>
          </a:xfrm>
          <a:prstGeom prst="leftBrace">
            <a:avLst>
              <a:gd name="adj1" fmla="val 66895"/>
              <a:gd name="adj2" fmla="val 50312"/>
            </a:avLst>
          </a:prstGeom>
          <a:ln w="349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F5CC8-C345-4F35-9467-CAC83C5AA1C8}"/>
              </a:ext>
            </a:extLst>
          </p:cNvPr>
          <p:cNvSpPr txBox="1"/>
          <p:nvPr/>
        </p:nvSpPr>
        <p:spPr>
          <a:xfrm>
            <a:off x="419417" y="5116369"/>
            <a:ext cx="353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Предобработка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47F1CC-4A0E-415B-B356-2F153F28CB36}"/>
              </a:ext>
            </a:extLst>
          </p:cNvPr>
          <p:cNvSpPr txBox="1"/>
          <p:nvPr/>
        </p:nvSpPr>
        <p:spPr>
          <a:xfrm>
            <a:off x="5044426" y="5471631"/>
            <a:ext cx="3539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Выделение признаков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68A85-F7E0-4984-AC6A-DC6C528AD1D6}"/>
              </a:ext>
            </a:extLst>
          </p:cNvPr>
          <p:cNvSpPr txBox="1"/>
          <p:nvPr/>
        </p:nvSpPr>
        <p:spPr>
          <a:xfrm>
            <a:off x="8662729" y="5408756"/>
            <a:ext cx="3539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Подсчёт </a:t>
            </a:r>
            <a:r>
              <a:rPr lang="en-US" sz="3200" dirty="0"/>
              <a:t>Q </a:t>
            </a:r>
            <a:r>
              <a:rPr lang="ru-RU" sz="3200" dirty="0"/>
              <a:t>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166053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F822DF-ADF6-46CD-8BE7-A3330675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099"/>
            <a:ext cx="10515600" cy="1325563"/>
          </a:xfrm>
        </p:spPr>
        <p:txBody>
          <a:bodyPr/>
          <a:lstStyle/>
          <a:p>
            <a:r>
              <a:rPr lang="ru-RU" b="1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7A31B2-826F-4058-8FB8-D934A271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887" y="1442210"/>
            <a:ext cx="10515600" cy="4802187"/>
          </a:xfrm>
        </p:spPr>
        <p:txBody>
          <a:bodyPr numCol="1">
            <a:normAutofit/>
          </a:bodyPr>
          <a:lstStyle/>
          <a:p>
            <a:pPr algn="just"/>
            <a:r>
              <a:rPr lang="ru-RU" dirty="0"/>
              <a:t>Мотивация</a:t>
            </a:r>
          </a:p>
          <a:p>
            <a:pPr algn="just"/>
            <a:r>
              <a:rPr lang="ru-RU" dirty="0"/>
              <a:t>Основная идея</a:t>
            </a:r>
          </a:p>
          <a:p>
            <a:pPr algn="just"/>
            <a:r>
              <a:rPr lang="en-US" dirty="0"/>
              <a:t>DQN</a:t>
            </a:r>
            <a:r>
              <a:rPr lang="ru-RU" dirty="0"/>
              <a:t> + </a:t>
            </a:r>
            <a:r>
              <a:rPr lang="en-US" dirty="0"/>
              <a:t>CNN</a:t>
            </a:r>
          </a:p>
          <a:p>
            <a:pPr algn="just"/>
            <a:r>
              <a:rPr lang="ru-RU" dirty="0"/>
              <a:t>Основные проблемы подхода</a:t>
            </a:r>
          </a:p>
          <a:p>
            <a:pPr algn="just"/>
            <a:r>
              <a:rPr lang="ru-RU" dirty="0"/>
              <a:t>Существующие улучшения </a:t>
            </a:r>
          </a:p>
          <a:p>
            <a:pPr algn="just"/>
            <a:r>
              <a:rPr lang="ru-RU" dirty="0"/>
              <a:t>Как это выглядит</a:t>
            </a:r>
          </a:p>
          <a:p>
            <a:pPr algn="just"/>
            <a:r>
              <a:rPr lang="ru-RU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03277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266D1-2793-4362-A3D9-ED91A7ED594C}"/>
              </a:ext>
            </a:extLst>
          </p:cNvPr>
          <p:cNvSpPr txBox="1"/>
          <p:nvPr/>
        </p:nvSpPr>
        <p:spPr>
          <a:xfrm>
            <a:off x="776908" y="1377906"/>
            <a:ext cx="8657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Сталкиваемся с некоторыми трудностями при обучении: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88F2A-B81C-420D-9A89-D8F29674F301}"/>
              </a:ext>
            </a:extLst>
          </p:cNvPr>
          <p:cNvSpPr txBox="1"/>
          <p:nvPr/>
        </p:nvSpPr>
        <p:spPr>
          <a:xfrm>
            <a:off x="1133475" y="2455124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Корреляция действий и реакции окружения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7B65A4-E619-4A09-9842-C2B22224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08" y="3600239"/>
            <a:ext cx="4983991" cy="27910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2DBF5-8A02-4D58-BF7D-6E6403C6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03" y="3600239"/>
            <a:ext cx="4983991" cy="27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1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266D1-2793-4362-A3D9-ED91A7ED594C}"/>
              </a:ext>
            </a:extLst>
          </p:cNvPr>
          <p:cNvSpPr txBox="1"/>
          <p:nvPr/>
        </p:nvSpPr>
        <p:spPr>
          <a:xfrm>
            <a:off x="776908" y="1377906"/>
            <a:ext cx="86578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Сталкиваемся с некоторыми трудностями при обучении: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888F2A-B81C-420D-9A89-D8F29674F301}"/>
              </a:ext>
            </a:extLst>
          </p:cNvPr>
          <p:cNvSpPr txBox="1"/>
          <p:nvPr/>
        </p:nvSpPr>
        <p:spPr>
          <a:xfrm>
            <a:off x="1133475" y="2455124"/>
            <a:ext cx="883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Корреляция действий и реакции окружения</a:t>
            </a:r>
          </a:p>
          <a:p>
            <a:pPr marL="514350" indent="-514350">
              <a:buAutoNum type="arabicPeriod"/>
            </a:pPr>
            <a:r>
              <a:rPr lang="ru-RU" sz="2800" dirty="0"/>
              <a:t>Забывание предыдущего опыта</a:t>
            </a:r>
          </a:p>
        </p:txBody>
      </p:sp>
      <p:pic>
        <p:nvPicPr>
          <p:cNvPr id="2050" name="Picture 2" descr="https://cdn-images-1.medium.com/max/800/1*p4lfgKLiollqbkWYZ_jnlg.png">
            <a:extLst>
              <a:ext uri="{FF2B5EF4-FFF2-40B4-BE49-F238E27FC236}">
                <a16:creationId xmlns:a16="http://schemas.microsoft.com/office/drawing/2014/main" id="{494D1C82-3DEB-456F-AD58-401B382B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8" y="3532342"/>
            <a:ext cx="6834188" cy="30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0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266D1-2793-4362-A3D9-ED91A7ED594C}"/>
              </a:ext>
            </a:extLst>
          </p:cNvPr>
          <p:cNvSpPr txBox="1"/>
          <p:nvPr/>
        </p:nvSpPr>
        <p:spPr>
          <a:xfrm>
            <a:off x="919783" y="1433897"/>
            <a:ext cx="865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Experience replay</a:t>
            </a:r>
            <a:endParaRPr lang="ru-RU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D56B4-BF88-40B8-AFE9-8C0F9824B0D2}"/>
              </a:ext>
            </a:extLst>
          </p:cNvPr>
          <p:cNvSpPr txBox="1"/>
          <p:nvPr/>
        </p:nvSpPr>
        <p:spPr>
          <a:xfrm>
            <a:off x="919783" y="2381250"/>
            <a:ext cx="86578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Не учимся во время взаимодействия со средой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Сохраняем каждое взаимодействие в буфер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После каждого действия выбираем из буфера случайную </a:t>
            </a:r>
            <a:r>
              <a:rPr lang="ru-RU" sz="2000" dirty="0" err="1"/>
              <a:t>подвыборку</a:t>
            </a:r>
            <a:r>
              <a:rPr lang="ru-RU" sz="2000" dirty="0"/>
              <a:t> взаимодействий и обновляем веса по ней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FD107-145E-44FC-A830-8458C238EC1A}"/>
              </a:ext>
            </a:extLst>
          </p:cNvPr>
          <p:cNvSpPr txBox="1"/>
          <p:nvPr/>
        </p:nvSpPr>
        <p:spPr>
          <a:xfrm>
            <a:off x="1038225" y="4333875"/>
            <a:ext cx="9020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Таким образом, предыдущий опыт не забывается, так как мы его повторяем.</a:t>
            </a:r>
          </a:p>
          <a:p>
            <a:r>
              <a:rPr lang="ru-RU" dirty="0"/>
              <a:t>Корреляция мала, потому что </a:t>
            </a:r>
            <a:r>
              <a:rPr lang="ru-RU" dirty="0" err="1"/>
              <a:t>подвыборку</a:t>
            </a:r>
            <a:r>
              <a:rPr lang="ru-RU" dirty="0"/>
              <a:t> выбираем случайно.</a:t>
            </a:r>
          </a:p>
        </p:txBody>
      </p:sp>
    </p:spTree>
    <p:extLst>
      <p:ext uri="{BB962C8B-B14F-4D97-AF65-F5344CB8AC3E}">
        <p14:creationId xmlns:p14="http://schemas.microsoft.com/office/powerpoint/2010/main" val="117752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29C40F-1659-4AB0-9758-5C629728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273949"/>
            <a:ext cx="10687050" cy="53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40EBB-50E7-4337-B239-C553C8AA5434}"/>
              </a:ext>
            </a:extLst>
          </p:cNvPr>
          <p:cNvSpPr txBox="1"/>
          <p:nvPr/>
        </p:nvSpPr>
        <p:spPr>
          <a:xfrm>
            <a:off x="876300" y="1405265"/>
            <a:ext cx="715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Проблемы подхода: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BDA0-2916-47BE-A669-CEA44DF337B1}"/>
              </a:ext>
            </a:extLst>
          </p:cNvPr>
          <p:cNvSpPr txBox="1"/>
          <p:nvPr/>
        </p:nvSpPr>
        <p:spPr>
          <a:xfrm>
            <a:off x="1200150" y="2066925"/>
            <a:ext cx="964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1. Целевая переменная</a:t>
            </a:r>
            <a:r>
              <a:rPr lang="en-US" sz="2000" dirty="0"/>
              <a:t> </a:t>
            </a:r>
            <a:r>
              <a:rPr lang="ru-RU" sz="2000" dirty="0"/>
              <a:t>нестабильна, меняется при изменении весов</a:t>
            </a:r>
          </a:p>
          <a:p>
            <a:pPr marL="342900" indent="-342900">
              <a:buAutoNum type="arabicPeriod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83D34-B9E2-4B03-B79C-B0C355DCB8A5}"/>
              </a:ext>
            </a:extLst>
          </p:cNvPr>
          <p:cNvSpPr txBox="1"/>
          <p:nvPr/>
        </p:nvSpPr>
        <p:spPr>
          <a:xfrm>
            <a:off x="876299" y="3558855"/>
            <a:ext cx="715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Решение: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00642E-7AD1-45B4-9B5E-55DE14CF5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" r="-88" b="77654"/>
          <a:stretch/>
        </p:blipFill>
        <p:spPr>
          <a:xfrm>
            <a:off x="504825" y="2505507"/>
            <a:ext cx="10848975" cy="707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FE546-76EC-434D-9854-6DB72115886E}"/>
              </a:ext>
            </a:extLst>
          </p:cNvPr>
          <p:cNvSpPr txBox="1"/>
          <p:nvPr/>
        </p:nvSpPr>
        <p:spPr>
          <a:xfrm>
            <a:off x="1200149" y="4082075"/>
            <a:ext cx="9648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Fixed Q-target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Используем для подсчёта </a:t>
            </a:r>
            <a:r>
              <a:rPr lang="ru-RU" sz="2000" dirty="0" err="1"/>
              <a:t>таргета</a:t>
            </a:r>
            <a:r>
              <a:rPr lang="ru-RU" sz="2000" dirty="0"/>
              <a:t> отдельную сеть с зафиксированными весами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Каждые </a:t>
            </a:r>
            <a:r>
              <a:rPr lang="en-US" sz="2000" dirty="0"/>
              <a:t>n </a:t>
            </a:r>
            <a:r>
              <a:rPr lang="ru-RU" sz="2000" dirty="0"/>
              <a:t>шагов копируем веса основной сети в сеть для </a:t>
            </a:r>
            <a:r>
              <a:rPr lang="ru-RU" sz="2000" dirty="0" err="1"/>
              <a:t>таргета</a:t>
            </a: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3C88F2-3CC3-4248-A3D6-B812C2448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516"/>
          <a:stretch/>
        </p:blipFill>
        <p:spPr>
          <a:xfrm>
            <a:off x="504825" y="5312345"/>
            <a:ext cx="11420870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4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40EBB-50E7-4337-B239-C553C8AA5434}"/>
              </a:ext>
            </a:extLst>
          </p:cNvPr>
          <p:cNvSpPr txBox="1"/>
          <p:nvPr/>
        </p:nvSpPr>
        <p:spPr>
          <a:xfrm>
            <a:off x="876300" y="1405265"/>
            <a:ext cx="715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Проблемы подхода: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BDA0-2916-47BE-A669-CEA44DF337B1}"/>
              </a:ext>
            </a:extLst>
          </p:cNvPr>
          <p:cNvSpPr txBox="1"/>
          <p:nvPr/>
        </p:nvSpPr>
        <p:spPr>
          <a:xfrm>
            <a:off x="1200151" y="1956236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ru-RU" sz="2000" dirty="0"/>
              <a:t>. Завышение</a:t>
            </a:r>
            <a:r>
              <a:rPr lang="en-US" sz="2000" dirty="0"/>
              <a:t> Q-</a:t>
            </a:r>
            <a:r>
              <a:rPr lang="ru-RU" sz="2000" dirty="0"/>
              <a:t>значений </a:t>
            </a:r>
          </a:p>
          <a:p>
            <a:pPr marL="342900" indent="-342900">
              <a:buAutoNum type="arabicPeriod"/>
            </a:pP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A71F2CB-99F5-4E4F-97D9-33D5B4A1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65" y="2376921"/>
            <a:ext cx="6261299" cy="4463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09E01A-CD41-426C-9194-2CBC99E5C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54"/>
          <a:stretch/>
        </p:blipFill>
        <p:spPr>
          <a:xfrm>
            <a:off x="1576065" y="2806162"/>
            <a:ext cx="6261299" cy="1909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27F04-B201-4B25-9A53-169E428513F4}"/>
              </a:ext>
            </a:extLst>
          </p:cNvPr>
          <p:cNvSpPr txBox="1"/>
          <p:nvPr/>
        </p:nvSpPr>
        <p:spPr>
          <a:xfrm>
            <a:off x="547691" y="5006640"/>
            <a:ext cx="2886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Решение:</a:t>
            </a:r>
          </a:p>
          <a:p>
            <a:r>
              <a:rPr lang="en-US" sz="2000" b="1" dirty="0"/>
              <a:t>Double</a:t>
            </a:r>
            <a:r>
              <a:rPr lang="ru-RU" sz="2000" b="1" dirty="0"/>
              <a:t> </a:t>
            </a:r>
            <a:r>
              <a:rPr lang="en-US" sz="2000" b="1" dirty="0"/>
              <a:t>DQN</a:t>
            </a:r>
            <a:endParaRPr lang="ru-RU" sz="2000" b="1" dirty="0"/>
          </a:p>
          <a:p>
            <a:r>
              <a:rPr lang="ru-RU" sz="2000" dirty="0"/>
              <a:t>Обучаем сразу две сети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0B383C4-0177-46D8-83D8-3FD5F43BE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762" y="5006640"/>
            <a:ext cx="85058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0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40EBB-50E7-4337-B239-C553C8AA5434}"/>
              </a:ext>
            </a:extLst>
          </p:cNvPr>
          <p:cNvSpPr txBox="1"/>
          <p:nvPr/>
        </p:nvSpPr>
        <p:spPr>
          <a:xfrm>
            <a:off x="876300" y="1405265"/>
            <a:ext cx="715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Проблемы подхода: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DBDA0-2916-47BE-A669-CEA44DF337B1}"/>
              </a:ext>
            </a:extLst>
          </p:cNvPr>
          <p:cNvSpPr txBox="1"/>
          <p:nvPr/>
        </p:nvSpPr>
        <p:spPr>
          <a:xfrm>
            <a:off x="1200150" y="2066925"/>
            <a:ext cx="964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1. Не учитываем, что опыт с из буфера большей ошибкой может быть важнее</a:t>
            </a:r>
          </a:p>
          <a:p>
            <a:pPr marL="342900" indent="-342900">
              <a:buAutoNum type="arabicPeriod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83D34-B9E2-4B03-B79C-B0C355DCB8A5}"/>
              </a:ext>
            </a:extLst>
          </p:cNvPr>
          <p:cNvSpPr txBox="1"/>
          <p:nvPr/>
        </p:nvSpPr>
        <p:spPr>
          <a:xfrm>
            <a:off x="876299" y="2602607"/>
            <a:ext cx="715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Решение: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FE546-76EC-434D-9854-6DB72115886E}"/>
              </a:ext>
            </a:extLst>
          </p:cNvPr>
          <p:cNvSpPr txBox="1"/>
          <p:nvPr/>
        </p:nvSpPr>
        <p:spPr>
          <a:xfrm>
            <a:off x="1200149" y="3193565"/>
            <a:ext cx="964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Prioritized Experience Replay </a:t>
            </a:r>
            <a:endParaRPr lang="ru-RU" sz="2400" b="1" dirty="0"/>
          </a:p>
          <a:p>
            <a:r>
              <a:rPr lang="ru-RU" sz="2000" dirty="0"/>
              <a:t>Взвешиваем каждый опыт добавляемый в буфер его ошибкой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A0C3BD-8AED-40FA-AEC3-7767D678F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4462462"/>
            <a:ext cx="7991475" cy="17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FF475-81F0-402A-AB67-8E57FC8B5A69}"/>
              </a:ext>
            </a:extLst>
          </p:cNvPr>
          <p:cNvSpPr txBox="1"/>
          <p:nvPr/>
        </p:nvSpPr>
        <p:spPr>
          <a:xfrm>
            <a:off x="776908" y="1179923"/>
            <a:ext cx="649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Dueling DQN</a:t>
            </a:r>
            <a:endParaRPr lang="ru-RU" sz="3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558DBB-0D74-4ECE-8635-2E4E8B73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1" y="1769418"/>
            <a:ext cx="5538789" cy="3319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7DC905-056A-4D91-8564-AD94D59C9577}"/>
              </a:ext>
            </a:extLst>
          </p:cNvPr>
          <p:cNvSpPr txBox="1"/>
          <p:nvPr/>
        </p:nvSpPr>
        <p:spPr>
          <a:xfrm>
            <a:off x="6238876" y="1410663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Разделим</a:t>
            </a:r>
            <a:r>
              <a:rPr lang="en-US" sz="2400" dirty="0"/>
              <a:t> Q-</a:t>
            </a:r>
            <a:r>
              <a:rPr lang="ru-RU" sz="2400" dirty="0"/>
              <a:t>значение на 2 составляющие: </a:t>
            </a:r>
          </a:p>
          <a:p>
            <a:pPr marL="457200" indent="-457200">
              <a:buAutoNum type="arabicPeriod"/>
            </a:pPr>
            <a:r>
              <a:rPr lang="en-US" sz="2400" dirty="0"/>
              <a:t>State value V(s)</a:t>
            </a:r>
          </a:p>
          <a:p>
            <a:pPr marL="457200" indent="-457200">
              <a:buAutoNum type="arabicPeriod"/>
            </a:pPr>
            <a:r>
              <a:rPr lang="en-US" sz="2400" dirty="0"/>
              <a:t>Advantage for each action A(s, a)</a:t>
            </a:r>
          </a:p>
          <a:p>
            <a:endParaRPr lang="en-US" sz="2400" dirty="0"/>
          </a:p>
          <a:p>
            <a:r>
              <a:rPr lang="ru-RU" sz="2400" dirty="0"/>
              <a:t>Считаем их по отдельности, затем объединяем.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10557E-965E-47E8-A953-7B127C6D2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949727"/>
            <a:ext cx="7836619" cy="26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02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C1628-39AA-474F-B01C-FAF16145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3" y="1292416"/>
            <a:ext cx="5880364" cy="55655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C6B503-BA35-449E-8CC2-57B76E48E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682" y="2780890"/>
            <a:ext cx="5557075" cy="20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66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ультимедиа в Интернете 4" title="DQN Breakout">
            <a:hlinkClick r:id="" action="ppaction://media"/>
            <a:extLst>
              <a:ext uri="{FF2B5EF4-FFF2-40B4-BE49-F238E27FC236}">
                <a16:creationId xmlns:a16="http://schemas.microsoft.com/office/drawing/2014/main" id="{B14F712F-0C15-484F-BD2D-7F4C3D7C83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2112" y="1685925"/>
            <a:ext cx="8867775" cy="498812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EB8025-66AD-4015-986E-944027D22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59140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66" y="107849"/>
            <a:ext cx="10515600" cy="1325563"/>
          </a:xfrm>
        </p:spPr>
        <p:txBody>
          <a:bodyPr/>
          <a:lstStyle/>
          <a:p>
            <a:r>
              <a:rPr lang="ru-RU" b="1" dirty="0"/>
              <a:t>Почему бы не остановиться на </a:t>
            </a:r>
            <a:r>
              <a:rPr lang="en-US" b="1" dirty="0"/>
              <a:t>Q-Learning?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949E11-E937-4760-BD38-4F17A609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054" y="2269293"/>
            <a:ext cx="10515600" cy="36552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1. </a:t>
            </a:r>
            <a:r>
              <a:rPr lang="ru-RU" b="1" dirty="0"/>
              <a:t>Работает</a:t>
            </a:r>
          </a:p>
          <a:p>
            <a:pPr marL="0" indent="0">
              <a:buNone/>
            </a:pPr>
            <a:r>
              <a:rPr lang="ru-RU" dirty="0"/>
              <a:t>По мере исследования окружения действия становятся более оптимальными.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2.</a:t>
            </a:r>
            <a:r>
              <a:rPr lang="ru-RU" dirty="0"/>
              <a:t> </a:t>
            </a:r>
            <a:r>
              <a:rPr lang="ru-RU" b="1" dirty="0"/>
              <a:t>Понятен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 каждым шагом пересчитываем </a:t>
            </a:r>
            <a:r>
              <a:rPr lang="en-US" dirty="0"/>
              <a:t>Q-</a:t>
            </a:r>
            <a:r>
              <a:rPr lang="ru-RU" dirty="0"/>
              <a:t>функции, выбираем по ним наилучшее действие.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3.</a:t>
            </a:r>
            <a:r>
              <a:rPr lang="en-US" dirty="0"/>
              <a:t> </a:t>
            </a:r>
            <a:r>
              <a:rPr lang="ru-RU" b="1" dirty="0"/>
              <a:t>Не требует предварительных знаний о среде</a:t>
            </a:r>
          </a:p>
          <a:p>
            <a:pPr marL="0" indent="0">
              <a:buNone/>
            </a:pPr>
            <a:r>
              <a:rPr lang="en-US" dirty="0"/>
              <a:t>Q-learning </a:t>
            </a:r>
            <a:r>
              <a:rPr lang="ru-RU" dirty="0"/>
              <a:t>в состоянии сравнить ожидаемую полезность доступных действий, не формируя модели окружающей среды.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6AA80FB-7F89-4CBF-B105-8FD2FBBDF552}"/>
              </a:ext>
            </a:extLst>
          </p:cNvPr>
          <p:cNvSpPr txBox="1">
            <a:spLocks/>
          </p:cNvSpPr>
          <p:nvPr/>
        </p:nvSpPr>
        <p:spPr>
          <a:xfrm>
            <a:off x="838200" y="1381989"/>
            <a:ext cx="10515600" cy="60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Классический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Q-Learning 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хорош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5889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B2FE5-928A-4D4F-8DD3-B5E87272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3276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n-lt"/>
              </a:rPr>
              <a:t>Почему обучение с подкреплением не работает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09502B-8C85-4C6C-9919-2DE1C92C97F7}"/>
              </a:ext>
            </a:extLst>
          </p:cNvPr>
          <p:cNvSpPr txBox="1"/>
          <p:nvPr/>
        </p:nvSpPr>
        <p:spPr>
          <a:xfrm>
            <a:off x="838199" y="1857375"/>
            <a:ext cx="525780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Неэффективность обучения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Exploration/exploitation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Требуется очень чёткая постановка награждения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Плохая обобщающая способность</a:t>
            </a:r>
          </a:p>
        </p:txBody>
      </p:sp>
      <p:pic>
        <p:nvPicPr>
          <p:cNvPr id="5" name="upsidedown_half_cheetah">
            <a:hlinkClick r:id="" action="ppaction://media"/>
            <a:extLst>
              <a:ext uri="{FF2B5EF4-FFF2-40B4-BE49-F238E27FC236}">
                <a16:creationId xmlns:a16="http://schemas.microsoft.com/office/drawing/2014/main" id="{84B5A333-CB0F-4B21-911D-8263F2AF3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9837" y="1914525"/>
            <a:ext cx="3810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657B6-F371-4F24-8D68-CBA489B221FC}"/>
              </a:ext>
            </a:extLst>
          </p:cNvPr>
          <p:cNvSpPr txBox="1"/>
          <p:nvPr/>
        </p:nvSpPr>
        <p:spPr>
          <a:xfrm>
            <a:off x="838199" y="4562475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Есть куда стремиться!</a:t>
            </a:r>
          </a:p>
        </p:txBody>
      </p:sp>
    </p:spTree>
    <p:extLst>
      <p:ext uri="{BB962C8B-B14F-4D97-AF65-F5344CB8AC3E}">
        <p14:creationId xmlns:p14="http://schemas.microsoft.com/office/powerpoint/2010/main" val="61492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BFDE6B4-266A-486C-9D76-1BED3EB9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5951883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Q-Network</a:t>
            </a:r>
            <a:endParaRPr lang="ru-RU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16BFF-751C-4AF0-8D66-A588E2C32822}"/>
              </a:ext>
            </a:extLst>
          </p:cNvPr>
          <p:cNvSpPr txBox="1"/>
          <p:nvPr/>
        </p:nvSpPr>
        <p:spPr>
          <a:xfrm>
            <a:off x="885824" y="1619250"/>
            <a:ext cx="109347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3200" dirty="0"/>
              <a:t>Ключевые моменты: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Приближаем </a:t>
            </a:r>
            <a:r>
              <a:rPr lang="en-US" sz="2400" dirty="0"/>
              <a:t>Q-</a:t>
            </a:r>
            <a:r>
              <a:rPr lang="ru-RU" sz="2400" dirty="0"/>
              <a:t>функцию нейросетью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Сохраняем взаимодействия и используем их в дальнейшем (</a:t>
            </a:r>
            <a:r>
              <a:rPr lang="en-US" sz="2400" dirty="0"/>
              <a:t>experience replay)</a:t>
            </a:r>
            <a:endParaRPr lang="ru-RU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Ничего не нужно знать об окружении (</a:t>
            </a:r>
            <a:r>
              <a:rPr lang="en-US" sz="2400" dirty="0"/>
              <a:t>model-free)</a:t>
            </a:r>
            <a:endParaRPr lang="ru-RU" sz="24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За это надо платить</a:t>
            </a:r>
            <a:r>
              <a:rPr lang="en-US" sz="2400" dirty="0"/>
              <a:t> </a:t>
            </a:r>
            <a:r>
              <a:rPr lang="ru-RU" sz="2400" dirty="0"/>
              <a:t>сложностью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35899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66" y="107849"/>
            <a:ext cx="10515600" cy="1325563"/>
          </a:xfrm>
        </p:spPr>
        <p:txBody>
          <a:bodyPr/>
          <a:lstStyle/>
          <a:p>
            <a:r>
              <a:rPr lang="ru-RU" b="1" dirty="0"/>
              <a:t>Почему бы не остановиться на </a:t>
            </a:r>
            <a:r>
              <a:rPr lang="en-US" b="1" dirty="0"/>
              <a:t>Q-Learning?</a:t>
            </a:r>
            <a:endParaRPr lang="ru-RU" b="1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B6AA80FB-7F89-4CBF-B105-8FD2FBBDF552}"/>
              </a:ext>
            </a:extLst>
          </p:cNvPr>
          <p:cNvSpPr txBox="1">
            <a:spLocks/>
          </p:cNvSpPr>
          <p:nvPr/>
        </p:nvSpPr>
        <p:spPr>
          <a:xfrm>
            <a:off x="838200" y="1381989"/>
            <a:ext cx="10515600" cy="60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ru-RU" dirty="0">
                <a:solidFill>
                  <a:prstClr val="black"/>
                </a:solidFill>
              </a:rPr>
              <a:t>Рассмотрим задачи, в которых применим данный подход:</a:t>
            </a:r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F652E47F-9627-4B54-A612-5B3A7AA0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77" y="2103921"/>
            <a:ext cx="11088757" cy="2577409"/>
          </a:xfrm>
        </p:spPr>
        <p:txBody>
          <a:bodyPr/>
          <a:lstStyle/>
          <a:p>
            <a:r>
              <a:rPr lang="ru-RU" dirty="0"/>
              <a:t> Игры</a:t>
            </a:r>
          </a:p>
          <a:p>
            <a:r>
              <a:rPr lang="ru-RU" dirty="0"/>
              <a:t> Робототехника, взаимодействие агентов с реальным миром</a:t>
            </a:r>
          </a:p>
          <a:p>
            <a:r>
              <a:rPr lang="ru-RU" dirty="0"/>
              <a:t> Рекомендательные системы</a:t>
            </a:r>
          </a:p>
          <a:p>
            <a:r>
              <a:rPr lang="ru-RU" dirty="0"/>
              <a:t> Чат-боты (</a:t>
            </a:r>
            <a:r>
              <a:rPr lang="en-US" dirty="0"/>
              <a:t>goal-oriented)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……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DD5BD01-03D9-4E20-ABA3-B8F7D68D3248}"/>
              </a:ext>
            </a:extLst>
          </p:cNvPr>
          <p:cNvSpPr/>
          <p:nvPr/>
        </p:nvSpPr>
        <p:spPr>
          <a:xfrm>
            <a:off x="838201" y="4922013"/>
            <a:ext cx="105155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sz="2400" b="1" dirty="0"/>
              <a:t>Сталкиваемся с очень большим количеством возможных состояний.</a:t>
            </a:r>
            <a:endParaRPr lang="en-US" sz="2400" b="1" dirty="0"/>
          </a:p>
          <a:p>
            <a:r>
              <a:rPr lang="ru-RU" sz="2400" dirty="0"/>
              <a:t>Особенно, если в окружении есть непрерывные величины.</a:t>
            </a:r>
          </a:p>
        </p:txBody>
      </p:sp>
    </p:spTree>
    <p:extLst>
      <p:ext uri="{BB962C8B-B14F-4D97-AF65-F5344CB8AC3E}">
        <p14:creationId xmlns:p14="http://schemas.microsoft.com/office/powerpoint/2010/main" val="127205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91" y="107849"/>
            <a:ext cx="10515600" cy="1325563"/>
          </a:xfrm>
        </p:spPr>
        <p:txBody>
          <a:bodyPr/>
          <a:lstStyle/>
          <a:p>
            <a:r>
              <a:rPr lang="ru-RU" b="1" dirty="0"/>
              <a:t>Почему бы не остановиться на </a:t>
            </a:r>
            <a:r>
              <a:rPr lang="en-US" b="1" dirty="0"/>
              <a:t>Q-Learning?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949E11-E937-4760-BD38-4F17A609D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68" y="1446177"/>
            <a:ext cx="10515600" cy="4621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Основная проблема: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351A5B-505E-45B8-AE32-558AC04D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4" t="11" r="4584" b="-12"/>
          <a:stretch/>
        </p:blipFill>
        <p:spPr>
          <a:xfrm>
            <a:off x="1203581" y="3658593"/>
            <a:ext cx="2232000" cy="2160000"/>
          </a:xfrm>
          <a:prstGeom prst="rect">
            <a:avLst/>
          </a:prstGeom>
          <a:effectLst>
            <a:outerShdw blurRad="330200" dist="50800" dir="9660000" sx="96000" sy="96000" algn="ctr" rotWithShape="0">
              <a:srgbClr val="000000">
                <a:alpha val="99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055965D-0DF2-4DBF-812A-B2E6CABE1794}"/>
              </a:ext>
            </a:extLst>
          </p:cNvPr>
          <p:cNvCxnSpPr>
            <a:cxnSpLocks/>
          </p:cNvCxnSpPr>
          <p:nvPr/>
        </p:nvCxnSpPr>
        <p:spPr>
          <a:xfrm>
            <a:off x="1203581" y="3429000"/>
            <a:ext cx="2232000" cy="0"/>
          </a:xfrm>
          <a:prstGeom prst="straightConnector1">
            <a:avLst/>
          </a:prstGeom>
          <a:ln w="38100">
            <a:solidFill>
              <a:srgbClr val="35805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733D728-A268-49AA-9C3F-E60C48B1E71A}"/>
              </a:ext>
            </a:extLst>
          </p:cNvPr>
          <p:cNvCxnSpPr>
            <a:cxnSpLocks/>
          </p:cNvCxnSpPr>
          <p:nvPr/>
        </p:nvCxnSpPr>
        <p:spPr>
          <a:xfrm>
            <a:off x="915036" y="3658593"/>
            <a:ext cx="0" cy="2160000"/>
          </a:xfrm>
          <a:prstGeom prst="straightConnector1">
            <a:avLst/>
          </a:prstGeom>
          <a:ln w="38100">
            <a:solidFill>
              <a:srgbClr val="358053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F9AE71B-8C5E-44A5-89B0-A08E430E8B3A}"/>
              </a:ext>
            </a:extLst>
          </p:cNvPr>
          <p:cNvSpPr txBox="1"/>
          <p:nvPr/>
        </p:nvSpPr>
        <p:spPr>
          <a:xfrm>
            <a:off x="478909" y="4420237"/>
            <a:ext cx="5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DAF5D-616B-4426-8AC1-57FB968A3DC1}"/>
              </a:ext>
            </a:extLst>
          </p:cNvPr>
          <p:cNvSpPr txBox="1"/>
          <p:nvPr/>
        </p:nvSpPr>
        <p:spPr>
          <a:xfrm>
            <a:off x="2247182" y="3019177"/>
            <a:ext cx="56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2E224DD2-5479-4457-B0F8-E0DECD152D9C}"/>
              </a:ext>
            </a:extLst>
          </p:cNvPr>
          <p:cNvCxnSpPr>
            <a:cxnSpLocks/>
          </p:cNvCxnSpPr>
          <p:nvPr/>
        </p:nvCxnSpPr>
        <p:spPr>
          <a:xfrm>
            <a:off x="3737056" y="4501110"/>
            <a:ext cx="2773017" cy="0"/>
          </a:xfrm>
          <a:prstGeom prst="straightConnector1">
            <a:avLst/>
          </a:prstGeom>
          <a:ln w="127000">
            <a:solidFill>
              <a:srgbClr val="358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3DC0D5-6506-4E12-B556-166E6EB51B53}"/>
              </a:ext>
            </a:extLst>
          </p:cNvPr>
          <p:cNvSpPr txBox="1"/>
          <p:nvPr/>
        </p:nvSpPr>
        <p:spPr>
          <a:xfrm>
            <a:off x="3737056" y="4628648"/>
            <a:ext cx="2400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Допустим, каждый пиксель принимает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256 значений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1E785D-F3B6-48D0-8834-77ADDBA240CA}"/>
              </a:ext>
            </a:extLst>
          </p:cNvPr>
          <p:cNvSpPr txBox="1"/>
          <p:nvPr/>
        </p:nvSpPr>
        <p:spPr>
          <a:xfrm>
            <a:off x="6823671" y="3758517"/>
            <a:ext cx="49144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256</a:t>
            </a:r>
            <a:r>
              <a:rPr kumimoji="0" lang="en-US" sz="8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80*80</a:t>
            </a:r>
            <a:endParaRPr kumimoji="0" lang="ru-RU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14D389-9F8A-4C28-92AC-F33EE1B5497D}"/>
              </a:ext>
            </a:extLst>
          </p:cNvPr>
          <p:cNvSpPr txBox="1"/>
          <p:nvPr/>
        </p:nvSpPr>
        <p:spPr>
          <a:xfrm>
            <a:off x="6878837" y="4789569"/>
            <a:ext cx="3325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состояний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0D0137-A843-460F-9FC6-F81CA8D82431}"/>
              </a:ext>
            </a:extLst>
          </p:cNvPr>
          <p:cNvSpPr txBox="1"/>
          <p:nvPr/>
        </p:nvSpPr>
        <p:spPr>
          <a:xfrm>
            <a:off x="686868" y="1908313"/>
            <a:ext cx="11051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Сложность</a:t>
            </a:r>
            <a:r>
              <a:rPr lang="ru-RU" sz="2800" dirty="0"/>
              <a:t> </a:t>
            </a:r>
            <a:r>
              <a:rPr lang="ru-RU" sz="2800" b="1" dirty="0"/>
              <a:t>подсчёта и хранения</a:t>
            </a:r>
            <a:r>
              <a:rPr lang="en-US" sz="2800" dirty="0"/>
              <a:t> Q</a:t>
            </a:r>
            <a:r>
              <a:rPr lang="ru-RU" sz="2800" dirty="0"/>
              <a:t>-таблицы в задачах с большим количеством состояний.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8446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4899991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Q-Learning</a:t>
            </a:r>
            <a:endParaRPr lang="ru-RU" sz="5400" b="1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9712BFF-D553-4D6E-9CFF-4303B1219D66}"/>
              </a:ext>
            </a:extLst>
          </p:cNvPr>
          <p:cNvCxnSpPr/>
          <p:nvPr/>
        </p:nvCxnSpPr>
        <p:spPr>
          <a:xfrm>
            <a:off x="834402" y="1172817"/>
            <a:ext cx="1492526" cy="0"/>
          </a:xfrm>
          <a:prstGeom prst="line">
            <a:avLst/>
          </a:prstGeom>
          <a:ln w="476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0E0F665B-D102-4F81-A3D9-44589F545E04}"/>
              </a:ext>
            </a:extLst>
          </p:cNvPr>
          <p:cNvGrpSpPr/>
          <p:nvPr/>
        </p:nvGrpSpPr>
        <p:grpSpPr>
          <a:xfrm>
            <a:off x="7340731" y="1012310"/>
            <a:ext cx="4999383" cy="1998079"/>
            <a:chOff x="778079" y="2220207"/>
            <a:chExt cx="4999383" cy="199807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BE8431-CA4A-4166-AC2D-BA2A05B3A016}"/>
                </a:ext>
              </a:extLst>
            </p:cNvPr>
            <p:cNvSpPr txBox="1"/>
            <p:nvPr/>
          </p:nvSpPr>
          <p:spPr>
            <a:xfrm>
              <a:off x="778079" y="2220207"/>
              <a:ext cx="4999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3200" dirty="0"/>
                <a:t>Идея: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C11BDC-3745-4E79-8BD9-7F5542D11DC3}"/>
                </a:ext>
              </a:extLst>
            </p:cNvPr>
            <p:cNvSpPr txBox="1"/>
            <p:nvPr/>
          </p:nvSpPr>
          <p:spPr>
            <a:xfrm>
              <a:off x="834403" y="3017957"/>
              <a:ext cx="47383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2400" b="1" dirty="0"/>
                <a:t>Не пересчитывать </a:t>
              </a:r>
              <a:r>
                <a:rPr lang="en-US" sz="2400" dirty="0"/>
                <a:t>Q-</a:t>
              </a:r>
              <a:r>
                <a:rPr lang="ru-RU" sz="2400" dirty="0"/>
                <a:t> значения, </a:t>
              </a:r>
              <a:r>
                <a:rPr lang="ru-RU" sz="2400" b="1" dirty="0"/>
                <a:t>приближать</a:t>
              </a:r>
              <a:r>
                <a:rPr lang="ru-RU" sz="2400" dirty="0"/>
                <a:t> их глубокой нейронной сетью</a:t>
              </a: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1CC25E08-4001-43F7-A5E1-28900CFE0733}"/>
              </a:ext>
            </a:extLst>
          </p:cNvPr>
          <p:cNvGrpSpPr/>
          <p:nvPr/>
        </p:nvGrpSpPr>
        <p:grpSpPr>
          <a:xfrm>
            <a:off x="834402" y="1334273"/>
            <a:ext cx="6232319" cy="2002640"/>
            <a:chOff x="6414540" y="1718249"/>
            <a:chExt cx="6232319" cy="2002640"/>
          </a:xfrm>
        </p:grpSpPr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432A966D-535B-47F1-9D86-A877B92AC769}"/>
                </a:ext>
              </a:extLst>
            </p:cNvPr>
            <p:cNvGrpSpPr/>
            <p:nvPr/>
          </p:nvGrpSpPr>
          <p:grpSpPr>
            <a:xfrm>
              <a:off x="6414540" y="2395326"/>
              <a:ext cx="6232319" cy="1325563"/>
              <a:chOff x="286198" y="3798620"/>
              <a:chExt cx="10203660" cy="2246244"/>
            </a:xfrm>
          </p:grpSpPr>
          <p:sp>
            <p:nvSpPr>
              <p:cNvPr id="33" name="Прямоугольник: скругленные углы 32">
                <a:extLst>
                  <a:ext uri="{FF2B5EF4-FFF2-40B4-BE49-F238E27FC236}">
                    <a16:creationId xmlns:a16="http://schemas.microsoft.com/office/drawing/2014/main" id="{9A6E903C-4A95-4166-A1F6-A96ABEFAC179}"/>
                  </a:ext>
                </a:extLst>
              </p:cNvPr>
              <p:cNvSpPr/>
              <p:nvPr/>
            </p:nvSpPr>
            <p:spPr>
              <a:xfrm>
                <a:off x="286200" y="4115008"/>
                <a:ext cx="2223201" cy="58477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Состояние</a:t>
                </a:r>
              </a:p>
            </p:txBody>
          </p:sp>
          <p:sp>
            <p:nvSpPr>
              <p:cNvPr id="41" name="Прямоугольник: скругленные углы 40">
                <a:extLst>
                  <a:ext uri="{FF2B5EF4-FFF2-40B4-BE49-F238E27FC236}">
                    <a16:creationId xmlns:a16="http://schemas.microsoft.com/office/drawing/2014/main" id="{827D456B-8D0D-4B94-875A-F49DE0A8C016}"/>
                  </a:ext>
                </a:extLst>
              </p:cNvPr>
              <p:cNvSpPr/>
              <p:nvPr/>
            </p:nvSpPr>
            <p:spPr>
              <a:xfrm>
                <a:off x="286198" y="5069974"/>
                <a:ext cx="2223200" cy="58477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Действие</a:t>
                </a:r>
              </a:p>
            </p:txBody>
          </p:sp>
          <p:sp>
            <p:nvSpPr>
              <p:cNvPr id="43" name="Прямоугольник: скругленные углы 42">
                <a:extLst>
                  <a:ext uri="{FF2B5EF4-FFF2-40B4-BE49-F238E27FC236}">
                    <a16:creationId xmlns:a16="http://schemas.microsoft.com/office/drawing/2014/main" id="{4FE189EE-FD98-448B-BD76-7F0DE13E8139}"/>
                  </a:ext>
                </a:extLst>
              </p:cNvPr>
              <p:cNvSpPr/>
              <p:nvPr/>
            </p:nvSpPr>
            <p:spPr>
              <a:xfrm>
                <a:off x="3226904" y="3798620"/>
                <a:ext cx="2550558" cy="224624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Q</a:t>
                </a:r>
                <a:r>
                  <a:rPr lang="ru-RU" dirty="0">
                    <a:solidFill>
                      <a:schemeClr val="tx1"/>
                    </a:solidFill>
                  </a:rPr>
                  <a:t>-таблица</a:t>
                </a:r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EA7AF9C2-D3DD-4214-B583-8A40BF135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1209" y="4344053"/>
                <a:ext cx="521090" cy="112214"/>
              </a:xfrm>
              <a:prstGeom prst="straightConnector1">
                <a:avLst/>
              </a:prstGeom>
              <a:ln w="47625">
                <a:solidFill>
                  <a:srgbClr val="3580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 стрелкой 45">
                <a:extLst>
                  <a:ext uri="{FF2B5EF4-FFF2-40B4-BE49-F238E27FC236}">
                    <a16:creationId xmlns:a16="http://schemas.microsoft.com/office/drawing/2014/main" id="{00D077C7-57E9-4D99-9198-413B9099D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41620" y="5266916"/>
                <a:ext cx="520678" cy="100645"/>
              </a:xfrm>
              <a:prstGeom prst="straightConnector1">
                <a:avLst/>
              </a:prstGeom>
              <a:ln w="47625">
                <a:solidFill>
                  <a:srgbClr val="3580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866E0DD0-E6B0-429B-81AE-D96513D644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1263" y="4921742"/>
                <a:ext cx="847650" cy="0"/>
              </a:xfrm>
              <a:prstGeom prst="straightConnector1">
                <a:avLst/>
              </a:prstGeom>
              <a:ln w="47625">
                <a:solidFill>
                  <a:srgbClr val="3580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7A234638-FC71-4AE5-B2CD-C840167909B5}"/>
                  </a:ext>
                </a:extLst>
              </p:cNvPr>
              <p:cNvSpPr/>
              <p:nvPr/>
            </p:nvSpPr>
            <p:spPr>
              <a:xfrm>
                <a:off x="6792712" y="4577680"/>
                <a:ext cx="3697146" cy="735809"/>
              </a:xfrm>
              <a:prstGeom prst="rect">
                <a:avLst/>
              </a:prstGeom>
              <a:solidFill>
                <a:schemeClr val="accent6">
                  <a:lumMod val="50000"/>
                  <a:alpha val="53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Q-</a:t>
                </a:r>
                <a:r>
                  <a:rPr lang="ru-RU" sz="1600" dirty="0"/>
                  <a:t>значение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156587-E7A5-4832-A56C-774B54D6A994}"/>
                </a:ext>
              </a:extLst>
            </p:cNvPr>
            <p:cNvSpPr txBox="1"/>
            <p:nvPr/>
          </p:nvSpPr>
          <p:spPr>
            <a:xfrm>
              <a:off x="8020878" y="1718249"/>
              <a:ext cx="1818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Q-Learning</a:t>
              </a:r>
              <a:endParaRPr lang="ru-RU" sz="2800" dirty="0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002B638C-3BEB-43A4-B353-480E7DDD21AB}"/>
              </a:ext>
            </a:extLst>
          </p:cNvPr>
          <p:cNvGrpSpPr/>
          <p:nvPr/>
        </p:nvGrpSpPr>
        <p:grpSpPr>
          <a:xfrm>
            <a:off x="798730" y="3870858"/>
            <a:ext cx="6267992" cy="2010238"/>
            <a:chOff x="6398568" y="4058536"/>
            <a:chExt cx="6267992" cy="2010238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6645EDF0-4F96-4CC6-9DAB-8A5C941EE39F}"/>
                </a:ext>
              </a:extLst>
            </p:cNvPr>
            <p:cNvGrpSpPr/>
            <p:nvPr/>
          </p:nvGrpSpPr>
          <p:grpSpPr>
            <a:xfrm>
              <a:off x="6398568" y="4484486"/>
              <a:ext cx="6267992" cy="1584288"/>
              <a:chOff x="227796" y="3360195"/>
              <a:chExt cx="10262064" cy="2684669"/>
            </a:xfrm>
          </p:grpSpPr>
          <p:sp>
            <p:nvSpPr>
              <p:cNvPr id="58" name="Прямоугольник: скругленные углы 57">
                <a:extLst>
                  <a:ext uri="{FF2B5EF4-FFF2-40B4-BE49-F238E27FC236}">
                    <a16:creationId xmlns:a16="http://schemas.microsoft.com/office/drawing/2014/main" id="{01EFA43F-6D70-446F-8227-82F976B7C94F}"/>
                  </a:ext>
                </a:extLst>
              </p:cNvPr>
              <p:cNvSpPr/>
              <p:nvPr/>
            </p:nvSpPr>
            <p:spPr>
              <a:xfrm>
                <a:off x="227796" y="4608724"/>
                <a:ext cx="2223202" cy="58477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Состояние</a:t>
                </a:r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5FFA847A-2824-4C30-9ED8-14F8638EB23C}"/>
                  </a:ext>
                </a:extLst>
              </p:cNvPr>
              <p:cNvSpPr/>
              <p:nvPr/>
            </p:nvSpPr>
            <p:spPr>
              <a:xfrm>
                <a:off x="3226903" y="3798620"/>
                <a:ext cx="2550559" cy="224624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2000" dirty="0">
                    <a:solidFill>
                      <a:schemeClr val="tx1"/>
                    </a:solidFill>
                  </a:rPr>
                  <a:t>Нейронная сеть</a:t>
                </a:r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Прямая со стрелкой 60">
                <a:extLst>
                  <a:ext uri="{FF2B5EF4-FFF2-40B4-BE49-F238E27FC236}">
                    <a16:creationId xmlns:a16="http://schemas.microsoft.com/office/drawing/2014/main" id="{24037829-44A3-497A-BEE4-53DB238E7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7818" y="4901112"/>
                <a:ext cx="557595" cy="0"/>
              </a:xfrm>
              <a:prstGeom prst="straightConnector1">
                <a:avLst/>
              </a:prstGeom>
              <a:ln w="47625">
                <a:solidFill>
                  <a:srgbClr val="3580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 стрелкой 62">
                <a:extLst>
                  <a:ext uri="{FF2B5EF4-FFF2-40B4-BE49-F238E27FC236}">
                    <a16:creationId xmlns:a16="http://schemas.microsoft.com/office/drawing/2014/main" id="{E03928D5-57E4-48D5-AEBD-DD52831E15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1262" y="3798620"/>
                <a:ext cx="847651" cy="785184"/>
              </a:xfrm>
              <a:prstGeom prst="straightConnector1">
                <a:avLst/>
              </a:prstGeom>
              <a:ln w="47625">
                <a:solidFill>
                  <a:srgbClr val="35805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Прямоугольник 63">
                <a:extLst>
                  <a:ext uri="{FF2B5EF4-FFF2-40B4-BE49-F238E27FC236}">
                    <a16:creationId xmlns:a16="http://schemas.microsoft.com/office/drawing/2014/main" id="{0AA3A914-683E-4EE8-BE61-0DF05FD2D74E}"/>
                  </a:ext>
                </a:extLst>
              </p:cNvPr>
              <p:cNvSpPr/>
              <p:nvPr/>
            </p:nvSpPr>
            <p:spPr>
              <a:xfrm>
                <a:off x="6792711" y="3360195"/>
                <a:ext cx="3697149" cy="735808"/>
              </a:xfrm>
              <a:prstGeom prst="rect">
                <a:avLst/>
              </a:prstGeom>
              <a:solidFill>
                <a:schemeClr val="accent6">
                  <a:lumMod val="50000"/>
                  <a:alpha val="53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Q-</a:t>
                </a:r>
                <a:r>
                  <a:rPr lang="ru-RU" sz="1600" dirty="0"/>
                  <a:t>значение действия </a:t>
                </a:r>
                <a:r>
                  <a:rPr lang="en-US" sz="1600" dirty="0"/>
                  <a:t>1</a:t>
                </a:r>
                <a:endParaRPr lang="ru-RU" sz="1600" dirty="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1B5154-A33B-4329-98FD-630A404E53D7}"/>
                </a:ext>
              </a:extLst>
            </p:cNvPr>
            <p:cNvSpPr txBox="1"/>
            <p:nvPr/>
          </p:nvSpPr>
          <p:spPr>
            <a:xfrm>
              <a:off x="7516337" y="4058536"/>
              <a:ext cx="29146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Deep Q-Learning</a:t>
              </a:r>
              <a:endParaRPr lang="ru-RU" sz="2800" dirty="0"/>
            </a:p>
          </p:txBody>
        </p:sp>
      </p:grp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0F3A9375-359A-40AF-8B6E-6BA521AF9F74}"/>
              </a:ext>
            </a:extLst>
          </p:cNvPr>
          <p:cNvSpPr/>
          <p:nvPr/>
        </p:nvSpPr>
        <p:spPr>
          <a:xfrm>
            <a:off x="4808530" y="4886924"/>
            <a:ext cx="2258191" cy="434218"/>
          </a:xfrm>
          <a:prstGeom prst="rect">
            <a:avLst/>
          </a:prstGeom>
          <a:solidFill>
            <a:schemeClr val="accent6">
              <a:lumMod val="50000"/>
              <a:alpha val="53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Q-</a:t>
            </a:r>
            <a:r>
              <a:rPr lang="ru-RU" sz="1600" dirty="0"/>
              <a:t>значение</a:t>
            </a:r>
            <a:r>
              <a:rPr lang="en-US" sz="1600" dirty="0"/>
              <a:t> </a:t>
            </a:r>
            <a:r>
              <a:rPr lang="ru-RU" sz="1600" dirty="0"/>
              <a:t>действия 2</a:t>
            </a:r>
          </a:p>
        </p:txBody>
      </p:sp>
      <p:cxnSp>
        <p:nvCxnSpPr>
          <p:cNvPr id="76" name="Прямая со стрелкой 75">
            <a:extLst>
              <a:ext uri="{FF2B5EF4-FFF2-40B4-BE49-F238E27FC236}">
                <a16:creationId xmlns:a16="http://schemas.microsoft.com/office/drawing/2014/main" id="{B01324D3-FEC8-4A33-ABC3-B007F05B20F6}"/>
              </a:ext>
            </a:extLst>
          </p:cNvPr>
          <p:cNvCxnSpPr>
            <a:cxnSpLocks/>
          </p:cNvCxnSpPr>
          <p:nvPr/>
        </p:nvCxnSpPr>
        <p:spPr>
          <a:xfrm flipV="1">
            <a:off x="4239606" y="5104033"/>
            <a:ext cx="517742" cy="114281"/>
          </a:xfrm>
          <a:prstGeom prst="straightConnector1">
            <a:avLst/>
          </a:prstGeom>
          <a:ln w="47625">
            <a:solidFill>
              <a:srgbClr val="358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Овал 77">
            <a:extLst>
              <a:ext uri="{FF2B5EF4-FFF2-40B4-BE49-F238E27FC236}">
                <a16:creationId xmlns:a16="http://schemas.microsoft.com/office/drawing/2014/main" id="{5AD92957-13A7-4393-8BEC-C3120B0C3621}"/>
              </a:ext>
            </a:extLst>
          </p:cNvPr>
          <p:cNvSpPr/>
          <p:nvPr/>
        </p:nvSpPr>
        <p:spPr>
          <a:xfrm>
            <a:off x="4662341" y="5437100"/>
            <a:ext cx="95896" cy="104403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64CC4D59-8DED-4C76-AF7F-BACB9DEDA8C1}"/>
              </a:ext>
            </a:extLst>
          </p:cNvPr>
          <p:cNvSpPr/>
          <p:nvPr/>
        </p:nvSpPr>
        <p:spPr>
          <a:xfrm>
            <a:off x="4969994" y="5438714"/>
            <a:ext cx="95896" cy="104403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44692938-CFFF-43A6-8AAB-7986461388D0}"/>
              </a:ext>
            </a:extLst>
          </p:cNvPr>
          <p:cNvSpPr/>
          <p:nvPr/>
        </p:nvSpPr>
        <p:spPr>
          <a:xfrm>
            <a:off x="5277647" y="5437100"/>
            <a:ext cx="95896" cy="104403"/>
          </a:xfrm>
          <a:prstGeom prst="ellipse">
            <a:avLst/>
          </a:prstGeom>
          <a:solidFill>
            <a:srgbClr val="3580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6E79EBDE-91F2-4530-B25D-92719D1DFB0B}"/>
              </a:ext>
            </a:extLst>
          </p:cNvPr>
          <p:cNvSpPr/>
          <p:nvPr/>
        </p:nvSpPr>
        <p:spPr>
          <a:xfrm>
            <a:off x="4808530" y="5685825"/>
            <a:ext cx="2258191" cy="434218"/>
          </a:xfrm>
          <a:prstGeom prst="rect">
            <a:avLst/>
          </a:prstGeom>
          <a:solidFill>
            <a:schemeClr val="accent6">
              <a:lumMod val="50000"/>
              <a:alpha val="53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Q-</a:t>
            </a:r>
            <a:r>
              <a:rPr lang="ru-RU" sz="1600" dirty="0"/>
              <a:t>значение</a:t>
            </a:r>
            <a:r>
              <a:rPr lang="en-US" sz="1600" dirty="0"/>
              <a:t> </a:t>
            </a:r>
            <a:r>
              <a:rPr lang="ru-RU" sz="1600" dirty="0"/>
              <a:t>действия </a:t>
            </a:r>
            <a:r>
              <a:rPr lang="en-US" sz="1600" dirty="0"/>
              <a:t>d</a:t>
            </a:r>
            <a:endParaRPr lang="ru-RU" sz="1600" dirty="0"/>
          </a:p>
        </p:txBody>
      </p: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B1A808BD-9033-49E6-A12B-10A8B99C7D2A}"/>
              </a:ext>
            </a:extLst>
          </p:cNvPr>
          <p:cNvCxnSpPr>
            <a:cxnSpLocks/>
          </p:cNvCxnSpPr>
          <p:nvPr/>
        </p:nvCxnSpPr>
        <p:spPr>
          <a:xfrm>
            <a:off x="4259310" y="5626325"/>
            <a:ext cx="498038" cy="276610"/>
          </a:xfrm>
          <a:prstGeom prst="straightConnector1">
            <a:avLst/>
          </a:prstGeom>
          <a:ln w="47625">
            <a:solidFill>
              <a:srgbClr val="3580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B00DAA9-CB58-41E0-9FB8-548C0C4DEE52}"/>
              </a:ext>
            </a:extLst>
          </p:cNvPr>
          <p:cNvSpPr txBox="1"/>
          <p:nvPr/>
        </p:nvSpPr>
        <p:spPr>
          <a:xfrm>
            <a:off x="7397056" y="3152027"/>
            <a:ext cx="43805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По </a:t>
            </a:r>
            <a:r>
              <a:rPr lang="ru-RU" sz="2400" b="1" dirty="0"/>
              <a:t>текущему состоянию </a:t>
            </a:r>
            <a:r>
              <a:rPr lang="ru-RU" sz="2400" dirty="0"/>
              <a:t>получать набор </a:t>
            </a:r>
            <a:r>
              <a:rPr lang="en-US" sz="2400" dirty="0"/>
              <a:t>Q-</a:t>
            </a:r>
            <a:r>
              <a:rPr lang="ru-RU" sz="2400" dirty="0"/>
              <a:t>значений  </a:t>
            </a:r>
            <a:r>
              <a:rPr lang="ru-RU" sz="2400" b="1" dirty="0"/>
              <a:t>сразу для всех </a:t>
            </a:r>
            <a:r>
              <a:rPr lang="ru-RU" sz="2400" dirty="0"/>
              <a:t>возможных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34670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4899991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Q-Learning</a:t>
            </a:r>
            <a:endParaRPr lang="ru-RU" sz="5400" b="1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9712BFF-D553-4D6E-9CFF-4303B1219D66}"/>
              </a:ext>
            </a:extLst>
          </p:cNvPr>
          <p:cNvCxnSpPr/>
          <p:nvPr/>
        </p:nvCxnSpPr>
        <p:spPr>
          <a:xfrm>
            <a:off x="834402" y="1172817"/>
            <a:ext cx="1492526" cy="0"/>
          </a:xfrm>
          <a:prstGeom prst="line">
            <a:avLst/>
          </a:prstGeom>
          <a:ln w="476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77FDA6-BDAF-4D52-9A44-0EAEB6D5F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5" r="666" b="19936"/>
          <a:stretch/>
        </p:blipFill>
        <p:spPr>
          <a:xfrm>
            <a:off x="1206334" y="1658657"/>
            <a:ext cx="6525553" cy="450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4F974-46D0-46BA-9FB8-94B0FC54F499}"/>
              </a:ext>
            </a:extLst>
          </p:cNvPr>
          <p:cNvSpPr txBox="1"/>
          <p:nvPr/>
        </p:nvSpPr>
        <p:spPr>
          <a:xfrm>
            <a:off x="1206334" y="2256993"/>
            <a:ext cx="7048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Оптимальное </a:t>
            </a:r>
            <a:r>
              <a:rPr lang="en-US" sz="2400" dirty="0"/>
              <a:t>Q-</a:t>
            </a:r>
            <a:r>
              <a:rPr lang="ru-RU" sz="2400" dirty="0"/>
              <a:t>значение – наибольшая ожидаемая награда</a:t>
            </a:r>
            <a:r>
              <a:rPr lang="en-US" sz="2400" dirty="0"/>
              <a:t> R</a:t>
            </a:r>
            <a:r>
              <a:rPr lang="en-US" sz="2400" baseline="-25000" dirty="0"/>
              <a:t>t</a:t>
            </a:r>
            <a:r>
              <a:rPr lang="ru-RU" sz="2400" dirty="0"/>
              <a:t> при совершении действия </a:t>
            </a:r>
            <a:r>
              <a:rPr lang="en-US" sz="2400" dirty="0"/>
              <a:t>a</a:t>
            </a:r>
            <a:r>
              <a:rPr lang="en-US" sz="2400" baseline="-25000" dirty="0"/>
              <a:t>t</a:t>
            </a:r>
            <a:r>
              <a:rPr lang="en-US" sz="2400" dirty="0"/>
              <a:t> </a:t>
            </a:r>
            <a:r>
              <a:rPr lang="ru-RU" sz="2400" dirty="0"/>
              <a:t>из состояния </a:t>
            </a:r>
            <a:r>
              <a:rPr lang="en-US" sz="2400" dirty="0" err="1"/>
              <a:t>s</a:t>
            </a:r>
            <a:r>
              <a:rPr lang="en-US" sz="2400" baseline="-25000" dirty="0" err="1"/>
              <a:t>t</a:t>
            </a:r>
            <a:r>
              <a:rPr lang="en-US" sz="2400" dirty="0"/>
              <a:t> </a:t>
            </a:r>
            <a:r>
              <a:rPr lang="ru-RU" sz="2400" dirty="0"/>
              <a:t>при следовании любой политике </a:t>
            </a:r>
            <a:r>
              <a:rPr lang="el-GR" sz="2400" dirty="0"/>
              <a:t>π</a:t>
            </a:r>
            <a:r>
              <a:rPr lang="ru-RU" sz="2400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EB4636-A2FE-4BBA-8ADE-47DEF500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63" y="3752135"/>
            <a:ext cx="7266334" cy="80577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5ED954D-4EC8-4AB2-ADD1-9861D9DF8898}"/>
              </a:ext>
            </a:extLst>
          </p:cNvPr>
          <p:cNvSpPr txBox="1"/>
          <p:nvPr/>
        </p:nvSpPr>
        <p:spPr>
          <a:xfrm>
            <a:off x="1206334" y="4726203"/>
            <a:ext cx="6930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Если для состояния </a:t>
            </a:r>
            <a:r>
              <a:rPr lang="en-US" sz="2400" dirty="0"/>
              <a:t>s’ </a:t>
            </a:r>
            <a:r>
              <a:rPr lang="ru-RU" sz="2400" dirty="0"/>
              <a:t>известны </a:t>
            </a:r>
            <a:r>
              <a:rPr lang="en-US" sz="2400" dirty="0"/>
              <a:t>Q-</a:t>
            </a:r>
            <a:r>
              <a:rPr lang="ru-RU" sz="2400" dirty="0"/>
              <a:t>значения</a:t>
            </a:r>
            <a:r>
              <a:rPr lang="en-US" sz="2400" dirty="0"/>
              <a:t> </a:t>
            </a:r>
            <a:r>
              <a:rPr lang="ru-RU" sz="2400" dirty="0"/>
              <a:t>по всем действиям </a:t>
            </a:r>
            <a:r>
              <a:rPr lang="en-US" sz="2400" dirty="0"/>
              <a:t>a’, </a:t>
            </a:r>
            <a:r>
              <a:rPr lang="ru-RU" sz="2400" dirty="0"/>
              <a:t>то оптимальное значение можно выразить так.</a:t>
            </a:r>
          </a:p>
        </p:txBody>
      </p:sp>
      <p:sp>
        <p:nvSpPr>
          <p:cNvPr id="39" name="Объект 2">
            <a:extLst>
              <a:ext uri="{FF2B5EF4-FFF2-40B4-BE49-F238E27FC236}">
                <a16:creationId xmlns:a16="http://schemas.microsoft.com/office/drawing/2014/main" id="{A3DAEC45-6CCA-495F-8AFF-AD54E81D0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772" y="469640"/>
            <a:ext cx="3207631" cy="602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000" dirty="0"/>
              <a:t>Математика</a:t>
            </a:r>
          </a:p>
        </p:txBody>
      </p:sp>
    </p:spTree>
    <p:extLst>
      <p:ext uri="{BB962C8B-B14F-4D97-AF65-F5344CB8AC3E}">
        <p14:creationId xmlns:p14="http://schemas.microsoft.com/office/powerpoint/2010/main" val="240823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4899991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Q-Learning</a:t>
            </a:r>
            <a:endParaRPr lang="ru-RU" sz="5400" b="1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9712BFF-D553-4D6E-9CFF-4303B1219D66}"/>
              </a:ext>
            </a:extLst>
          </p:cNvPr>
          <p:cNvCxnSpPr/>
          <p:nvPr/>
        </p:nvCxnSpPr>
        <p:spPr>
          <a:xfrm>
            <a:off x="834402" y="1172817"/>
            <a:ext cx="1492526" cy="0"/>
          </a:xfrm>
          <a:prstGeom prst="line">
            <a:avLst/>
          </a:prstGeom>
          <a:ln w="476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94F974-46D0-46BA-9FB8-94B0FC54F499}"/>
              </a:ext>
            </a:extLst>
          </p:cNvPr>
          <p:cNvSpPr txBox="1"/>
          <p:nvPr/>
        </p:nvSpPr>
        <p:spPr>
          <a:xfrm>
            <a:off x="1171045" y="1426716"/>
            <a:ext cx="8118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Для аппроксимации </a:t>
            </a:r>
            <a:r>
              <a:rPr lang="en-US" sz="2800" dirty="0"/>
              <a:t>Q* </a:t>
            </a:r>
            <a:r>
              <a:rPr lang="ru-RU" sz="2800" dirty="0"/>
              <a:t>нейронной сетью</a:t>
            </a:r>
            <a:r>
              <a:rPr lang="en-US" sz="2800" dirty="0"/>
              <a:t> Q(s, a; </a:t>
            </a:r>
            <a:r>
              <a:rPr lang="el-GR" sz="2800" dirty="0"/>
              <a:t>θ</a:t>
            </a:r>
            <a:r>
              <a:rPr lang="en-US" sz="2800" dirty="0"/>
              <a:t>), </a:t>
            </a:r>
            <a:r>
              <a:rPr lang="ru-RU" sz="2800" dirty="0"/>
              <a:t>введём итеративную функцию потерь: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ED954D-4EC8-4AB2-ADD1-9861D9DF8898}"/>
              </a:ext>
            </a:extLst>
          </p:cNvPr>
          <p:cNvSpPr txBox="1"/>
          <p:nvPr/>
        </p:nvSpPr>
        <p:spPr>
          <a:xfrm>
            <a:off x="1233424" y="3450599"/>
            <a:ext cx="694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где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7D2B9B-E3B6-4D59-9F99-05AC43F0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24" y="2619091"/>
            <a:ext cx="6361358" cy="8057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823A13-05AE-46E7-89B1-882ADB29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16" y="3858452"/>
            <a:ext cx="6261299" cy="44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58378-0918-4553-87D6-88DA1DDE60C7}"/>
              </a:ext>
            </a:extLst>
          </p:cNvPr>
          <p:cNvSpPr txBox="1"/>
          <p:nvPr/>
        </p:nvSpPr>
        <p:spPr>
          <a:xfrm>
            <a:off x="8427915" y="3850794"/>
            <a:ext cx="311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 целевая переменная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C3374F-E70F-4375-BD66-3E3B67527264}"/>
              </a:ext>
            </a:extLst>
          </p:cNvPr>
          <p:cNvSpPr txBox="1"/>
          <p:nvPr/>
        </p:nvSpPr>
        <p:spPr>
          <a:xfrm>
            <a:off x="2166616" y="4477177"/>
            <a:ext cx="8946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ρ</a:t>
            </a:r>
            <a:r>
              <a:rPr lang="ru-RU" sz="2800" dirty="0"/>
              <a:t>(</a:t>
            </a:r>
            <a:r>
              <a:rPr lang="en-US" sz="2800" dirty="0"/>
              <a:t>s, a) – </a:t>
            </a:r>
            <a:r>
              <a:rPr lang="ru-RU" sz="2800" dirty="0"/>
              <a:t>вероятностное распределение над возможными состояниями и действиями (</a:t>
            </a:r>
            <a:r>
              <a:rPr lang="el-GR" sz="2800" dirty="0"/>
              <a:t>ε</a:t>
            </a:r>
            <a:r>
              <a:rPr lang="en-US" sz="2800" dirty="0"/>
              <a:t>-greedy)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9897C-EAA7-424B-ABB8-B4ECA90B4823}"/>
              </a:ext>
            </a:extLst>
          </p:cNvPr>
          <p:cNvSpPr txBox="1"/>
          <p:nvPr/>
        </p:nvSpPr>
        <p:spPr>
          <a:xfrm>
            <a:off x="2166616" y="5427470"/>
            <a:ext cx="8946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/>
              <a:t>ε</a:t>
            </a:r>
            <a:r>
              <a:rPr lang="ru-RU" sz="3600" dirty="0"/>
              <a:t> </a:t>
            </a:r>
            <a:r>
              <a:rPr lang="ru-RU" sz="2800" dirty="0"/>
              <a:t>– эмулятор, выдающий состояния</a:t>
            </a:r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4B5A6A7-20DC-476E-86B9-C8B25E25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772" y="469640"/>
            <a:ext cx="3207631" cy="602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000" dirty="0"/>
              <a:t>Математика</a:t>
            </a:r>
          </a:p>
        </p:txBody>
      </p:sp>
    </p:spTree>
    <p:extLst>
      <p:ext uri="{BB962C8B-B14F-4D97-AF65-F5344CB8AC3E}">
        <p14:creationId xmlns:p14="http://schemas.microsoft.com/office/powerpoint/2010/main" val="3117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1879-30D1-4E16-B7F6-B1C03108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08" y="108334"/>
            <a:ext cx="4899991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Deep Q-Learning</a:t>
            </a:r>
            <a:endParaRPr lang="ru-RU" sz="5400" b="1" dirty="0"/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59712BFF-D553-4D6E-9CFF-4303B1219D66}"/>
              </a:ext>
            </a:extLst>
          </p:cNvPr>
          <p:cNvCxnSpPr/>
          <p:nvPr/>
        </p:nvCxnSpPr>
        <p:spPr>
          <a:xfrm>
            <a:off x="834402" y="1172817"/>
            <a:ext cx="1492526" cy="0"/>
          </a:xfrm>
          <a:prstGeom prst="line">
            <a:avLst/>
          </a:prstGeom>
          <a:ln w="47625">
            <a:solidFill>
              <a:srgbClr val="3580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94F974-46D0-46BA-9FB8-94B0FC54F499}"/>
              </a:ext>
            </a:extLst>
          </p:cNvPr>
          <p:cNvSpPr txBox="1"/>
          <p:nvPr/>
        </p:nvSpPr>
        <p:spPr>
          <a:xfrm>
            <a:off x="1060367" y="1608415"/>
            <a:ext cx="811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Посчитаем производную по весам модели: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64B5A6A7-20DC-476E-86B9-C8B25E250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772" y="469640"/>
            <a:ext cx="3207631" cy="602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000" dirty="0"/>
              <a:t>Математика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087DF-3E55-40DC-8B10-B3052C92E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63" y="2237301"/>
            <a:ext cx="10240443" cy="848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FD22-E6C8-49ED-B013-7939DBF30A9E}"/>
              </a:ext>
            </a:extLst>
          </p:cNvPr>
          <p:cNvSpPr txBox="1"/>
          <p:nvPr/>
        </p:nvSpPr>
        <p:spPr>
          <a:xfrm>
            <a:off x="1060367" y="3229477"/>
            <a:ext cx="10606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Считать математическое ожидание по всем состояниям и действиям непросто. </a:t>
            </a:r>
          </a:p>
          <a:p>
            <a:endParaRPr lang="ru-RU" sz="2400" dirty="0"/>
          </a:p>
          <a:p>
            <a:r>
              <a:rPr lang="ru-RU" sz="2400" dirty="0"/>
              <a:t>Воспользуемся стохастическим градиентным спуском: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</a:t>
            </a:r>
            <a:r>
              <a:rPr lang="ru-RU" sz="2400" dirty="0"/>
              <a:t>и </a:t>
            </a:r>
            <a:r>
              <a:rPr lang="en-US" sz="2400" dirty="0"/>
              <a:t>s’ </a:t>
            </a:r>
            <a:r>
              <a:rPr lang="ru-RU" sz="2400" dirty="0"/>
              <a:t>получаем из эмулятора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ru-RU" sz="2400" dirty="0"/>
              <a:t>получаем выбором действия по выбранной стратегии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5D6DFDA-AAA4-424D-9B5F-9BA6FA40FB2B}"/>
              </a:ext>
            </a:extLst>
          </p:cNvPr>
          <p:cNvGrpSpPr/>
          <p:nvPr/>
        </p:nvGrpSpPr>
        <p:grpSpPr>
          <a:xfrm>
            <a:off x="1152963" y="5311752"/>
            <a:ext cx="8198221" cy="848894"/>
            <a:chOff x="1152963" y="5521357"/>
            <a:chExt cx="8198221" cy="84889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4865CBC7-397A-476B-B768-65F581A10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35316"/>
            <a:stretch/>
          </p:blipFill>
          <p:spPr>
            <a:xfrm>
              <a:off x="1152963" y="5521358"/>
              <a:ext cx="6624000" cy="848893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14C53E59-01C3-4263-B3A1-5B0ECFCBA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884" r="1839"/>
            <a:stretch/>
          </p:blipFill>
          <p:spPr>
            <a:xfrm>
              <a:off x="2871184" y="5521357"/>
              <a:ext cx="6480000" cy="84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3469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3660</TotalTime>
  <Words>970</Words>
  <Application>Microsoft Office PowerPoint</Application>
  <PresentationFormat>Широкоэкранный</PresentationFormat>
  <Paragraphs>205</Paragraphs>
  <Slides>31</Slides>
  <Notes>21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Deep Q-Learning</vt:lpstr>
      <vt:lpstr>Содержание</vt:lpstr>
      <vt:lpstr>Почему бы не остановиться на Q-Learning?</vt:lpstr>
      <vt:lpstr>Почему бы не остановиться на Q-Learning?</vt:lpstr>
      <vt:lpstr>Почему бы не остановиться на Q-Learning?</vt:lpstr>
      <vt:lpstr>Deep Q-Learning</vt:lpstr>
      <vt:lpstr>Deep Q-Learning</vt:lpstr>
      <vt:lpstr>Deep Q-Learning</vt:lpstr>
      <vt:lpstr>Deep Q-Learning</vt:lpstr>
      <vt:lpstr>Deep Q-Network</vt:lpstr>
      <vt:lpstr>Deep Q-Network</vt:lpstr>
      <vt:lpstr>Краткий экскурс в CNN</vt:lpstr>
      <vt:lpstr>Краткий экскурс в CNN</vt:lpstr>
      <vt:lpstr>Краткий экскурс в CNN</vt:lpstr>
      <vt:lpstr>Краткий экскурс в CNN</vt:lpstr>
      <vt:lpstr>Краткий экскурс в CNN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Deep Q-Network</vt:lpstr>
      <vt:lpstr>Почему обучение с подкреплением не работает</vt:lpstr>
      <vt:lpstr>Deep Q-Network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Q-Learning</dc:title>
  <dc:creator>Георгий Кожевников</dc:creator>
  <cp:lastModifiedBy>Георгий Кожевников</cp:lastModifiedBy>
  <cp:revision>102</cp:revision>
  <dcterms:created xsi:type="dcterms:W3CDTF">2018-12-03T17:25:55Z</dcterms:created>
  <dcterms:modified xsi:type="dcterms:W3CDTF">2018-12-14T11:54:12Z</dcterms:modified>
</cp:coreProperties>
</file>